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58" r:id="rId14"/>
    <p:sldId id="264" r:id="rId15"/>
    <p:sldId id="270" r:id="rId16"/>
    <p:sldId id="272" r:id="rId17"/>
    <p:sldId id="271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29385E-4E13-4134-93BC-4BFA29BD6967}" type="datetimeFigureOut">
              <a:rPr lang="cs-CZ" smtClean="0"/>
              <a:pPr/>
              <a:t>27.06.2019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23A4F0-59A0-48ED-BE1C-5AB325378F5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23A4F0-59A0-48ED-BE1C-5AB325378F5F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50EE2-6531-498E-A508-FCA735A81592}" type="datetimeFigureOut">
              <a:rPr lang="cs-CZ" smtClean="0"/>
              <a:pPr/>
              <a:t>27.06.2019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EC78AB2-A042-43C7-8500-8D899ED1BD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50EE2-6531-498E-A508-FCA735A81592}" type="datetimeFigureOut">
              <a:rPr lang="cs-CZ" smtClean="0"/>
              <a:pPr/>
              <a:t>27.06.2019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78AB2-A042-43C7-8500-8D899ED1BD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50EE2-6531-498E-A508-FCA735A81592}" type="datetimeFigureOut">
              <a:rPr lang="cs-CZ" smtClean="0"/>
              <a:pPr/>
              <a:t>27.06.2019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78AB2-A042-43C7-8500-8D899ED1BD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50EE2-6531-498E-A508-FCA735A81592}" type="datetimeFigureOut">
              <a:rPr lang="cs-CZ" smtClean="0"/>
              <a:pPr/>
              <a:t>27.06.2019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EC78AB2-A042-43C7-8500-8D899ED1BD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50EE2-6531-498E-A508-FCA735A81592}" type="datetimeFigureOut">
              <a:rPr lang="cs-CZ" smtClean="0"/>
              <a:pPr/>
              <a:t>27.06.2019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78AB2-A042-43C7-8500-8D899ED1BDA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50EE2-6531-498E-A508-FCA735A81592}" type="datetimeFigureOut">
              <a:rPr lang="cs-CZ" smtClean="0"/>
              <a:pPr/>
              <a:t>27.06.2019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78AB2-A042-43C7-8500-8D899ED1BD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50EE2-6531-498E-A508-FCA735A81592}" type="datetimeFigureOut">
              <a:rPr lang="cs-CZ" smtClean="0"/>
              <a:pPr/>
              <a:t>27.06.2019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EC78AB2-A042-43C7-8500-8D899ED1BDA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50EE2-6531-498E-A508-FCA735A81592}" type="datetimeFigureOut">
              <a:rPr lang="cs-CZ" smtClean="0"/>
              <a:pPr/>
              <a:t>27.06.2019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78AB2-A042-43C7-8500-8D899ED1BD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50EE2-6531-498E-A508-FCA735A81592}" type="datetimeFigureOut">
              <a:rPr lang="cs-CZ" smtClean="0"/>
              <a:pPr/>
              <a:t>27.06.2019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78AB2-A042-43C7-8500-8D899ED1BD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50EE2-6531-498E-A508-FCA735A81592}" type="datetimeFigureOut">
              <a:rPr lang="cs-CZ" smtClean="0"/>
              <a:pPr/>
              <a:t>27.06.2019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78AB2-A042-43C7-8500-8D899ED1BD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50EE2-6531-498E-A508-FCA735A81592}" type="datetimeFigureOut">
              <a:rPr lang="cs-CZ" smtClean="0"/>
              <a:pPr/>
              <a:t>27.06.2019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78AB2-A042-43C7-8500-8D899ED1BDA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AB50EE2-6531-498E-A508-FCA735A81592}" type="datetimeFigureOut">
              <a:rPr lang="cs-CZ" smtClean="0"/>
              <a:pPr/>
              <a:t>27.06.2019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EC78AB2-A042-43C7-8500-8D899ED1BDA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4437112"/>
            <a:ext cx="8458200" cy="1222375"/>
          </a:xfrm>
        </p:spPr>
        <p:txBody>
          <a:bodyPr>
            <a:normAutofit/>
          </a:bodyPr>
          <a:lstStyle/>
          <a:p>
            <a:r>
              <a:rPr lang="cs-CZ" sz="4800" dirty="0" smtClean="0"/>
              <a:t>Projekty spolupráce</a:t>
            </a:r>
            <a:endParaRPr lang="cs-CZ" sz="4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5517232"/>
            <a:ext cx="8458200" cy="914400"/>
          </a:xfrm>
        </p:spPr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Venkovská tradice v Krajině 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Zaměření: posílení a rozvíjení místní tradice, vytváření předpokladů pro rozvoj nekomerčního zpracování ovoce a dalších místních produktů jak venkovskými spolky, tak obyvateli regionů</a:t>
            </a:r>
          </a:p>
          <a:p>
            <a:r>
              <a:rPr lang="cs-CZ" dirty="0" smtClean="0"/>
              <a:t>Financování projektu:</a:t>
            </a:r>
          </a:p>
          <a:p>
            <a:pPr lvl="1"/>
            <a:r>
              <a:rPr lang="cs-CZ" dirty="0" smtClean="0"/>
              <a:t>Celkové výdaje části projektu MAS Krajina srdce:     </a:t>
            </a:r>
          </a:p>
          <a:p>
            <a:pPr lvl="1">
              <a:buNone/>
            </a:pPr>
            <a:r>
              <a:rPr lang="cs-CZ" dirty="0" smtClean="0"/>
              <a:t> 1 142 000,- Kč</a:t>
            </a:r>
          </a:p>
          <a:p>
            <a:pPr lvl="1"/>
            <a:r>
              <a:rPr lang="cs-CZ" dirty="0" smtClean="0"/>
              <a:t>Dotace: 1 025 100,- Kč</a:t>
            </a:r>
          </a:p>
          <a:p>
            <a:r>
              <a:rPr lang="cs-CZ" dirty="0" smtClean="0"/>
              <a:t>Termín realizace: 2012-2014</a:t>
            </a:r>
          </a:p>
          <a:p>
            <a:r>
              <a:rPr lang="cs-CZ" dirty="0" smtClean="0"/>
              <a:t>Počet zapojených MAS: 5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TOULava</a:t>
            </a:r>
            <a:r>
              <a:rPr lang="cs-CZ" dirty="0" smtClean="0"/>
              <a:t> – turistická oblast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Zaměření: vytvoření společné turistické oblasti, pro kterou již existuje osobitý a unikátní název- TOULAVA</a:t>
            </a:r>
          </a:p>
          <a:p>
            <a:r>
              <a:rPr lang="cs-CZ" dirty="0" smtClean="0"/>
              <a:t>Financování projektu:</a:t>
            </a:r>
          </a:p>
          <a:p>
            <a:pPr lvl="1"/>
            <a:r>
              <a:rPr lang="cs-CZ" dirty="0" smtClean="0"/>
              <a:t>Celkové výdaje části projektu MAS Krajina srdce: 509 035,- Kč</a:t>
            </a:r>
          </a:p>
          <a:p>
            <a:pPr lvl="1"/>
            <a:r>
              <a:rPr lang="cs-CZ" dirty="0" smtClean="0"/>
              <a:t>Dotace: 380 713,- Kč</a:t>
            </a:r>
          </a:p>
          <a:p>
            <a:r>
              <a:rPr lang="cs-CZ" dirty="0" smtClean="0"/>
              <a:t>Termín realizace: 2012-2014</a:t>
            </a:r>
          </a:p>
          <a:p>
            <a:r>
              <a:rPr lang="cs-CZ" dirty="0" smtClean="0"/>
              <a:t>Počet zapojených MAS: 4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Chuť a vůně domova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Zaměření: projekt oživuje tradiční regionální recepty a kuchyně, ve kterých se budou zájemci, zejména z řad venkovských žen, učit zpracovávat tradiční regionální suroviny</a:t>
            </a:r>
          </a:p>
          <a:p>
            <a:r>
              <a:rPr lang="cs-CZ" dirty="0" smtClean="0"/>
              <a:t>Financování projektu:</a:t>
            </a:r>
          </a:p>
          <a:p>
            <a:pPr lvl="1"/>
            <a:r>
              <a:rPr lang="cs-CZ" dirty="0" smtClean="0"/>
              <a:t>Celkové výdaje části projektu MAS Krajina srdce: 294 630,- Kč</a:t>
            </a:r>
          </a:p>
          <a:p>
            <a:pPr lvl="1"/>
            <a:r>
              <a:rPr lang="cs-CZ" dirty="0" smtClean="0"/>
              <a:t>Dotace: 265 167,- Kč</a:t>
            </a:r>
          </a:p>
          <a:p>
            <a:r>
              <a:rPr lang="cs-CZ" dirty="0" smtClean="0"/>
              <a:t>Termín realizace: 2012-2014</a:t>
            </a:r>
          </a:p>
          <a:p>
            <a:r>
              <a:rPr lang="cs-CZ" dirty="0" smtClean="0"/>
              <a:t>Počet zapojených MAS: 4</a:t>
            </a:r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Zapojené MAS: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Místní akční skupina Sdružení Růže, o.s.</a:t>
            </a:r>
          </a:p>
          <a:p>
            <a:r>
              <a:rPr lang="cs-CZ" dirty="0" smtClean="0"/>
              <a:t>Místní akční skupina </a:t>
            </a:r>
            <a:r>
              <a:rPr lang="cs-CZ" dirty="0" err="1" smtClean="0"/>
              <a:t>Jemnicko</a:t>
            </a:r>
            <a:r>
              <a:rPr lang="cs-CZ" dirty="0" smtClean="0"/>
              <a:t>, o.p.s.</a:t>
            </a:r>
          </a:p>
          <a:p>
            <a:r>
              <a:rPr lang="cs-CZ" dirty="0" smtClean="0"/>
              <a:t>MAS </a:t>
            </a:r>
            <a:r>
              <a:rPr lang="cs-CZ" dirty="0" err="1" smtClean="0"/>
              <a:t>Podlipansko</a:t>
            </a:r>
            <a:r>
              <a:rPr lang="cs-CZ" dirty="0" smtClean="0"/>
              <a:t>, o.p.s.</a:t>
            </a:r>
          </a:p>
          <a:p>
            <a:r>
              <a:rPr lang="cs-CZ" dirty="0" smtClean="0"/>
              <a:t>Místní akční skupina LAG Strakonicko, o.s.</a:t>
            </a:r>
          </a:p>
          <a:p>
            <a:r>
              <a:rPr lang="cs-CZ" dirty="0" smtClean="0"/>
              <a:t>Místní akční skupina Český les, o.s.</a:t>
            </a:r>
          </a:p>
          <a:p>
            <a:r>
              <a:rPr lang="cs-CZ" dirty="0" smtClean="0"/>
              <a:t>Místní akční skupina Sokolovsko, o.p.s.</a:t>
            </a:r>
          </a:p>
          <a:p>
            <a:r>
              <a:rPr lang="pt-BR" dirty="0" smtClean="0"/>
              <a:t>MAS NAD ORLICÍ</a:t>
            </a:r>
          </a:p>
          <a:p>
            <a:r>
              <a:rPr lang="pt-BR" dirty="0" smtClean="0"/>
              <a:t>MAS LEADER - Loucko</a:t>
            </a:r>
            <a:endParaRPr lang="cs-CZ" dirty="0" smtClean="0"/>
          </a:p>
          <a:p>
            <a:r>
              <a:rPr lang="cs-CZ" dirty="0" smtClean="0"/>
              <a:t>Místní akční skupina svatého Jana z Nepomuku</a:t>
            </a:r>
          </a:p>
          <a:p>
            <a:r>
              <a:rPr lang="cs-CZ" dirty="0" err="1" smtClean="0"/>
              <a:t>Podchlumí</a:t>
            </a:r>
            <a:r>
              <a:rPr lang="cs-CZ" dirty="0" smtClean="0"/>
              <a:t>, o.s.</a:t>
            </a:r>
          </a:p>
          <a:p>
            <a:r>
              <a:rPr lang="cs-CZ" dirty="0" smtClean="0"/>
              <a:t>Region </a:t>
            </a:r>
            <a:r>
              <a:rPr lang="cs-CZ" dirty="0" err="1" smtClean="0"/>
              <a:t>Pošembeří</a:t>
            </a:r>
            <a:r>
              <a:rPr lang="cs-CZ" dirty="0" smtClean="0"/>
              <a:t>, o.p.s.</a:t>
            </a:r>
          </a:p>
          <a:p>
            <a:r>
              <a:rPr lang="cs-CZ" dirty="0" smtClean="0"/>
              <a:t>MAS Vltava, o.s.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Zapojené MAS: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MAS </a:t>
            </a:r>
            <a:r>
              <a:rPr lang="cs-CZ" dirty="0" err="1" smtClean="0"/>
              <a:t>Říčansko</a:t>
            </a:r>
            <a:r>
              <a:rPr lang="cs-CZ" dirty="0" smtClean="0"/>
              <a:t> o.p.s.</a:t>
            </a:r>
          </a:p>
          <a:p>
            <a:r>
              <a:rPr lang="cs-CZ" dirty="0" smtClean="0"/>
              <a:t>Občanské sdružení MAS Zálabí</a:t>
            </a:r>
          </a:p>
          <a:p>
            <a:r>
              <a:rPr lang="cs-CZ" dirty="0" smtClean="0"/>
              <a:t>LAG </a:t>
            </a:r>
            <a:r>
              <a:rPr lang="cs-CZ" dirty="0" err="1" smtClean="0"/>
              <a:t>Karhuseutu</a:t>
            </a:r>
            <a:endParaRPr lang="cs-CZ" dirty="0" smtClean="0"/>
          </a:p>
          <a:p>
            <a:r>
              <a:rPr lang="cs-CZ" dirty="0" smtClean="0"/>
              <a:t>LAG Kaunas </a:t>
            </a:r>
            <a:r>
              <a:rPr lang="cs-CZ" dirty="0" err="1" smtClean="0"/>
              <a:t>District</a:t>
            </a:r>
            <a:r>
              <a:rPr lang="cs-CZ" dirty="0" smtClean="0"/>
              <a:t> </a:t>
            </a:r>
          </a:p>
          <a:p>
            <a:r>
              <a:rPr lang="cs-CZ" dirty="0" smtClean="0"/>
              <a:t>"</a:t>
            </a:r>
            <a:r>
              <a:rPr lang="cs-CZ" dirty="0" err="1" smtClean="0"/>
              <a:t>Strážnicko</a:t>
            </a:r>
            <a:r>
              <a:rPr lang="cs-CZ" dirty="0" smtClean="0"/>
              <a:t>" Místní Akční Skupina</a:t>
            </a:r>
          </a:p>
          <a:p>
            <a:r>
              <a:rPr lang="cs-CZ" dirty="0" smtClean="0"/>
              <a:t>Místní akční skupina </a:t>
            </a:r>
            <a:r>
              <a:rPr lang="cs-CZ" dirty="0" err="1" smtClean="0"/>
              <a:t>Pomalší</a:t>
            </a:r>
            <a:r>
              <a:rPr lang="cs-CZ" dirty="0" smtClean="0"/>
              <a:t> o.p.s.</a:t>
            </a:r>
          </a:p>
          <a:p>
            <a:r>
              <a:rPr lang="cs-CZ" dirty="0" smtClean="0"/>
              <a:t>MAS "</a:t>
            </a:r>
            <a:r>
              <a:rPr lang="cs-CZ" dirty="0" err="1" smtClean="0"/>
              <a:t>Přiďte</a:t>
            </a:r>
            <a:r>
              <a:rPr lang="cs-CZ" dirty="0" smtClean="0"/>
              <a:t> </a:t>
            </a:r>
            <a:r>
              <a:rPr lang="cs-CZ" dirty="0" err="1" smtClean="0"/>
              <a:t>pobejt</a:t>
            </a:r>
            <a:r>
              <a:rPr lang="cs-CZ" dirty="0" smtClean="0"/>
              <a:t>!"o.s.</a:t>
            </a:r>
          </a:p>
          <a:p>
            <a:r>
              <a:rPr lang="cs-CZ" dirty="0" smtClean="0"/>
              <a:t>MAS LUŽNICE, o.s.</a:t>
            </a:r>
          </a:p>
          <a:p>
            <a:r>
              <a:rPr lang="cs-CZ" dirty="0" smtClean="0"/>
              <a:t>MAS </a:t>
            </a:r>
            <a:r>
              <a:rPr lang="cs-CZ" dirty="0" err="1" smtClean="0"/>
              <a:t>Sedlčansko</a:t>
            </a:r>
            <a:r>
              <a:rPr lang="cs-CZ" dirty="0" smtClean="0"/>
              <a:t>, o.p.s.</a:t>
            </a:r>
          </a:p>
          <a:p>
            <a:r>
              <a:rPr lang="cs-CZ" dirty="0" smtClean="0"/>
              <a:t>MAS Střední Povltaví</a:t>
            </a:r>
          </a:p>
          <a:p>
            <a:r>
              <a:rPr lang="cs-CZ" dirty="0" smtClean="0"/>
              <a:t>LAG </a:t>
            </a:r>
            <a:r>
              <a:rPr lang="cs-CZ" dirty="0" err="1" smtClean="0"/>
              <a:t>Tirschenreuth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Celkové získané dotace </a:t>
            </a:r>
            <a:br>
              <a:rPr lang="cs-CZ" dirty="0" smtClean="0"/>
            </a:br>
            <a:r>
              <a:rPr lang="cs-CZ" dirty="0" smtClean="0"/>
              <a:t>Pro MAS Krajinu srdce v období 2007-2013 na projekty spolupráce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988840"/>
            <a:ext cx="8686800" cy="4525963"/>
          </a:xfrm>
        </p:spPr>
        <p:txBody>
          <a:bodyPr/>
          <a:lstStyle/>
          <a:p>
            <a:r>
              <a:rPr lang="cs-CZ" dirty="0" smtClean="0"/>
              <a:t>7 229 805 ,- Kč</a:t>
            </a:r>
          </a:p>
          <a:p>
            <a:r>
              <a:rPr lang="cs-CZ" dirty="0" smtClean="0"/>
              <a:t>jednalo se celkem o 11 projektů</a:t>
            </a:r>
          </a:p>
          <a:p>
            <a:r>
              <a:rPr lang="cs-CZ" dirty="0" smtClean="0"/>
              <a:t>zapojilo se celkem: 23 MAS z toho 3 ze zahraničí (Německo, Litva, Finsko)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Mezinárodní projekty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Celkem: 14 projektů</a:t>
            </a:r>
          </a:p>
          <a:p>
            <a:r>
              <a:rPr lang="cs-CZ" dirty="0" smtClean="0"/>
              <a:t>Z toho projekty realizované pouze na území ČR: 3</a:t>
            </a:r>
          </a:p>
          <a:p>
            <a:r>
              <a:rPr lang="cs-CZ" dirty="0" smtClean="0"/>
              <a:t>Ostatní země, kde se projekty realizovaly: Finsko, Francie, Litva, Skotsko, Polsko, Španělsko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Náměty na spolupráci v období 2014-2020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Lokální ekonomika, regionální produkty</a:t>
            </a:r>
          </a:p>
          <a:p>
            <a:r>
              <a:rPr lang="cs-CZ" dirty="0" smtClean="0"/>
              <a:t>Aktivity v cestovním ruchu v turistické oblasti Toulava</a:t>
            </a:r>
          </a:p>
          <a:p>
            <a:r>
              <a:rPr lang="cs-CZ" dirty="0" smtClean="0"/>
              <a:t>Ovocnářství</a:t>
            </a:r>
          </a:p>
          <a:p>
            <a:r>
              <a:rPr lang="cs-CZ" dirty="0" smtClean="0"/>
              <a:t>Mládež – kluby, animátoři volného času, atd.</a:t>
            </a:r>
          </a:p>
          <a:p>
            <a:r>
              <a:rPr lang="cs-CZ" dirty="0" smtClean="0"/>
              <a:t>Sociální podnikání</a:t>
            </a:r>
          </a:p>
          <a:p>
            <a:r>
              <a:rPr lang="cs-CZ" dirty="0" smtClean="0"/>
              <a:t>Posilování lokálního patriotismu (školství – místní učebnice, kurzy, atd.)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Venkovská tržnice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Zaměření: vznik šesti partnerských informačních center pro šest venkovských území</a:t>
            </a:r>
          </a:p>
          <a:p>
            <a:r>
              <a:rPr lang="cs-CZ" dirty="0" smtClean="0"/>
              <a:t>Financování projektu: </a:t>
            </a:r>
          </a:p>
          <a:p>
            <a:pPr lvl="1"/>
            <a:r>
              <a:rPr lang="cs-CZ" dirty="0" smtClean="0"/>
              <a:t>Celkové výdaje: 3 813 112,- Kč</a:t>
            </a:r>
          </a:p>
          <a:p>
            <a:pPr lvl="1"/>
            <a:r>
              <a:rPr lang="cs-CZ" dirty="0" smtClean="0"/>
              <a:t>Způsobilé výdaje MAS Krajiny srdce: 913 472,- Kč</a:t>
            </a:r>
          </a:p>
          <a:p>
            <a:r>
              <a:rPr lang="cs-CZ" dirty="0" smtClean="0"/>
              <a:t>Termín realizace realizace: 2008-2011</a:t>
            </a:r>
          </a:p>
          <a:p>
            <a:r>
              <a:rPr lang="cs-CZ" dirty="0" smtClean="0"/>
              <a:t>Počet zapojených MAS: 6</a:t>
            </a:r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Řemeslo má zlaté dno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Zaměření: vytvoření takových podmínek, které zájemcům, zejména z řad venkovských žen, pomohou objevit cestu k tradičním lidovým řemeslům a zručnostem</a:t>
            </a:r>
          </a:p>
          <a:p>
            <a:r>
              <a:rPr lang="cs-CZ" dirty="0" smtClean="0"/>
              <a:t>Financování projektu:</a:t>
            </a:r>
          </a:p>
          <a:p>
            <a:pPr lvl="1"/>
            <a:r>
              <a:rPr lang="cs-CZ" dirty="0" smtClean="0"/>
              <a:t>Celkový výdaje projektu MAS Krajina srdce: </a:t>
            </a:r>
          </a:p>
          <a:p>
            <a:pPr lvl="1">
              <a:buNone/>
            </a:pPr>
            <a:r>
              <a:rPr lang="cs-CZ" dirty="0" smtClean="0"/>
              <a:t>    1 484 263,- Kč</a:t>
            </a:r>
          </a:p>
          <a:p>
            <a:pPr lvl="1"/>
            <a:r>
              <a:rPr lang="cs-CZ" dirty="0" smtClean="0"/>
              <a:t>Dotace: 1 484 263,- Kč</a:t>
            </a:r>
          </a:p>
          <a:p>
            <a:r>
              <a:rPr lang="cs-CZ" dirty="0" smtClean="0"/>
              <a:t>Termín realizace: 2010-2012</a:t>
            </a:r>
          </a:p>
          <a:p>
            <a:r>
              <a:rPr lang="cs-CZ" dirty="0" smtClean="0"/>
              <a:t>Počet zapojených MAS: 4</a:t>
            </a:r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Péče o krajinu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Zaměření: posílení znalostí důležitých pro ochranu naší krajiny a zejména navázání kontaktů a další spolupráce mezi jednotlivými subjekty, které v této oblasti na území MAS Krajina srdce působí</a:t>
            </a:r>
          </a:p>
          <a:p>
            <a:r>
              <a:rPr lang="cs-CZ" dirty="0" smtClean="0"/>
              <a:t>Dotace MAS Krajině srdce: 133 445,- Kč</a:t>
            </a:r>
          </a:p>
          <a:p>
            <a:r>
              <a:rPr lang="cs-CZ" dirty="0" smtClean="0"/>
              <a:t>Termín realizace:2009-2010</a:t>
            </a:r>
          </a:p>
          <a:p>
            <a:r>
              <a:rPr lang="cs-CZ" dirty="0" smtClean="0"/>
              <a:t>Počet zapojených MAS: 3</a:t>
            </a:r>
          </a:p>
          <a:p>
            <a:endParaRPr lang="cs-CZ" dirty="0" smtClean="0"/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Venkovská tržnice III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Zaměření: vytvoření informačního systému Venkovská tržnice III. sloužícího pro posílení akceschopnosti venkovských území</a:t>
            </a:r>
          </a:p>
          <a:p>
            <a:r>
              <a:rPr lang="cs-CZ" dirty="0" smtClean="0"/>
              <a:t>Financování projektu:</a:t>
            </a:r>
          </a:p>
          <a:p>
            <a:pPr lvl="1"/>
            <a:r>
              <a:rPr lang="cs-CZ" dirty="0" smtClean="0"/>
              <a:t>Celkové výdaje projektu MAS Krajina srdce:         499 480,- Kč</a:t>
            </a:r>
          </a:p>
          <a:p>
            <a:pPr lvl="1"/>
            <a:r>
              <a:rPr lang="cs-CZ" dirty="0" smtClean="0"/>
              <a:t>Dotace 443 268,- Kč</a:t>
            </a:r>
          </a:p>
          <a:p>
            <a:r>
              <a:rPr lang="cs-CZ" dirty="0" smtClean="0"/>
              <a:t>Termín realizace: 2011-2013</a:t>
            </a:r>
          </a:p>
          <a:p>
            <a:r>
              <a:rPr lang="cs-CZ" dirty="0" smtClean="0"/>
              <a:t>Počet zapojených MAS: 7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 poklady venkova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Zaměření: tento projekt má za cíl co nejúčinněji podporovat regionální výrobce a posilovat kulturní a komunitní dění v regionech</a:t>
            </a:r>
          </a:p>
          <a:p>
            <a:r>
              <a:rPr lang="cs-CZ" dirty="0" smtClean="0"/>
              <a:t>Financování projektu:</a:t>
            </a:r>
          </a:p>
          <a:p>
            <a:pPr lvl="1"/>
            <a:r>
              <a:rPr lang="cs-CZ" dirty="0" smtClean="0"/>
              <a:t>Celkové výdaje projektu: 5 524 432,- Kč</a:t>
            </a:r>
          </a:p>
          <a:p>
            <a:pPr lvl="1"/>
            <a:r>
              <a:rPr lang="cs-CZ" dirty="0" smtClean="0"/>
              <a:t>Dotace pro MAS Krajinu srdce: 584 010,- Kč</a:t>
            </a:r>
          </a:p>
          <a:p>
            <a:r>
              <a:rPr lang="cs-CZ" dirty="0" smtClean="0"/>
              <a:t>Termín realizace: 2011-2013</a:t>
            </a:r>
          </a:p>
          <a:p>
            <a:r>
              <a:rPr lang="cs-CZ" dirty="0" smtClean="0"/>
              <a:t>Počet zapojených MAS: 6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 pohádky do pohádky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Zaměření: vyhledání a posílení genia </a:t>
            </a:r>
            <a:r>
              <a:rPr lang="cs-CZ" dirty="0" err="1" smtClean="0"/>
              <a:t>loci</a:t>
            </a:r>
            <a:r>
              <a:rPr lang="cs-CZ" dirty="0" smtClean="0"/>
              <a:t> vybraných míst na území do projektu zapojených MAS</a:t>
            </a:r>
          </a:p>
          <a:p>
            <a:r>
              <a:rPr lang="cs-CZ" dirty="0" smtClean="0"/>
              <a:t>Financování projektu: </a:t>
            </a:r>
          </a:p>
          <a:p>
            <a:pPr lvl="1"/>
            <a:r>
              <a:rPr lang="cs-CZ" dirty="0" smtClean="0"/>
              <a:t>Celkové výdaje části projektu MAS Krajina srdce: 930 100,- Kč</a:t>
            </a:r>
          </a:p>
          <a:p>
            <a:pPr lvl="1"/>
            <a:r>
              <a:rPr lang="cs-CZ" dirty="0" smtClean="0"/>
              <a:t>Dotace: 664 200,- Kč</a:t>
            </a:r>
          </a:p>
          <a:p>
            <a:r>
              <a:rPr lang="cs-CZ" dirty="0" smtClean="0"/>
              <a:t>Termín realizace: 2014-2015</a:t>
            </a:r>
          </a:p>
          <a:p>
            <a:r>
              <a:rPr lang="cs-CZ" dirty="0" smtClean="0"/>
              <a:t>Počet zapojených MAS: 2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Renesance venkovského ovocnářství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Zaměření: Projekt je svými aktivitami široce nastaven, od zkoumání historie místního ovocnářství, přes aktivity výzkumné a vzdělávací, až po praktickou výsadbu ovocných dřevin a zpracování jejich produkce</a:t>
            </a:r>
          </a:p>
          <a:p>
            <a:r>
              <a:rPr lang="cs-CZ" dirty="0" smtClean="0"/>
              <a:t>Financování projektu:</a:t>
            </a:r>
          </a:p>
          <a:p>
            <a:pPr lvl="1"/>
            <a:r>
              <a:rPr lang="cs-CZ" dirty="0" smtClean="0"/>
              <a:t>Celkové výdaje části projektu MAS Krajina srdce:   </a:t>
            </a:r>
          </a:p>
          <a:p>
            <a:pPr lvl="1">
              <a:buNone/>
            </a:pPr>
            <a:r>
              <a:rPr lang="cs-CZ" dirty="0" smtClean="0"/>
              <a:t>  253 500,- Kč</a:t>
            </a:r>
          </a:p>
          <a:p>
            <a:pPr lvl="1"/>
            <a:r>
              <a:rPr lang="cs-CZ" dirty="0" smtClean="0"/>
              <a:t>Dotace: 228 150,- Kč</a:t>
            </a:r>
          </a:p>
          <a:p>
            <a:r>
              <a:rPr lang="cs-CZ" dirty="0" smtClean="0"/>
              <a:t>Termín realizace: 2012-2015</a:t>
            </a:r>
          </a:p>
          <a:p>
            <a:r>
              <a:rPr lang="cs-CZ" dirty="0" smtClean="0"/>
              <a:t>Počet zapojených MAS: 3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Živá kronika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Zaměření: vyhledání pamětníků v obcích regionů </a:t>
            </a:r>
            <a:r>
              <a:rPr lang="cs-CZ" dirty="0" err="1" smtClean="0"/>
              <a:t>Podlipansko</a:t>
            </a:r>
            <a:r>
              <a:rPr lang="cs-CZ" dirty="0" smtClean="0"/>
              <a:t> a Krajina srdce, zachycení jejich vyprávění a životních příběhů, než nám navždy odejdou</a:t>
            </a:r>
          </a:p>
          <a:p>
            <a:r>
              <a:rPr lang="cs-CZ" dirty="0" smtClean="0"/>
              <a:t>Financování projektu:</a:t>
            </a:r>
          </a:p>
          <a:p>
            <a:pPr lvl="1"/>
            <a:r>
              <a:rPr lang="cs-CZ" dirty="0" smtClean="0"/>
              <a:t>Celkové výdaje části projektu MAS Krajina srdce:     </a:t>
            </a:r>
          </a:p>
          <a:p>
            <a:pPr lvl="1">
              <a:buNone/>
            </a:pPr>
            <a:r>
              <a:rPr lang="cs-CZ" dirty="0" smtClean="0"/>
              <a:t>   1 304 621,- Kč</a:t>
            </a:r>
          </a:p>
          <a:p>
            <a:pPr lvl="1"/>
            <a:r>
              <a:rPr lang="cs-CZ" dirty="0" smtClean="0"/>
              <a:t>Dotace:1 174 158,- Kč</a:t>
            </a:r>
          </a:p>
          <a:p>
            <a:r>
              <a:rPr lang="cs-CZ" dirty="0" smtClean="0"/>
              <a:t>Termín realizace: 2013-2015</a:t>
            </a:r>
          </a:p>
          <a:p>
            <a:r>
              <a:rPr lang="cs-CZ" dirty="0" smtClean="0"/>
              <a:t>Počet zapojených MAS: 2</a:t>
            </a:r>
          </a:p>
          <a:p>
            <a:pPr lvl="1"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151</TotalTime>
  <Words>768</Words>
  <Application>Microsoft Office PowerPoint</Application>
  <PresentationFormat>Předvádění na obrazovce (4:3)</PresentationFormat>
  <Paragraphs>125</Paragraphs>
  <Slides>17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Cesta</vt:lpstr>
      <vt:lpstr>Projekty spolupráce</vt:lpstr>
      <vt:lpstr>Venkovská tržnice II</vt:lpstr>
      <vt:lpstr>Řemeslo má zlaté dno</vt:lpstr>
      <vt:lpstr>Péče o krajinu</vt:lpstr>
      <vt:lpstr>Venkovská tržnice III</vt:lpstr>
      <vt:lpstr>Za poklady venkova</vt:lpstr>
      <vt:lpstr>Z pohádky do pohádky</vt:lpstr>
      <vt:lpstr>Renesance venkovského ovocnářství</vt:lpstr>
      <vt:lpstr>Živá kronika</vt:lpstr>
      <vt:lpstr>Venkovská tradice v Krajině II.</vt:lpstr>
      <vt:lpstr>TOULava – turistická oblast</vt:lpstr>
      <vt:lpstr>Chuť a vůně domova</vt:lpstr>
      <vt:lpstr>Zapojené MAS:</vt:lpstr>
      <vt:lpstr>Zapojené MAS:</vt:lpstr>
      <vt:lpstr>Celkové získané dotace  Pro MAS Krajinu srdce v období 2007-2013 na projekty spolupráce</vt:lpstr>
      <vt:lpstr>Mezinárodní projekty</vt:lpstr>
      <vt:lpstr>Náměty na spolupráci v období 2014-2020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Projekty spolupráce</dc:title>
  <dc:creator>Janča</dc:creator>
  <cp:lastModifiedBy>MAS</cp:lastModifiedBy>
  <cp:revision>29</cp:revision>
  <dcterms:created xsi:type="dcterms:W3CDTF">2014-07-02T07:42:47Z</dcterms:created>
  <dcterms:modified xsi:type="dcterms:W3CDTF">2019-06-27T08:45:56Z</dcterms:modified>
</cp:coreProperties>
</file>