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9" r:id="rId3"/>
    <p:sldId id="258" r:id="rId4"/>
    <p:sldId id="264" r:id="rId5"/>
    <p:sldId id="257" r:id="rId6"/>
    <p:sldId id="259" r:id="rId7"/>
    <p:sldId id="265" r:id="rId8"/>
    <p:sldId id="269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310" r:id="rId21"/>
    <p:sldId id="282" r:id="rId22"/>
    <p:sldId id="283" r:id="rId23"/>
    <p:sldId id="284" r:id="rId24"/>
    <p:sldId id="285" r:id="rId25"/>
    <p:sldId id="286" r:id="rId26"/>
    <p:sldId id="287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1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288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85C929-E435-480B-8732-DB09FE4569E9}" type="datetimeFigureOut">
              <a:rPr lang="cs-CZ" smtClean="0"/>
              <a:pPr/>
              <a:t>8.2.2018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56DA92-3176-438D-9B98-64C2334B56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if.cz/" TargetMode="External"/><Relationship Id="rId2" Type="http://schemas.openxmlformats.org/officeDocument/2006/relationships/hyperlink" Target="http://www.maskrajinasrdce.cz/cs/integrovana-strategie-uzemi-2014-2020-sclld/vyzvy/prv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mailto:maskrajinasrdce@seznam.cz" TargetMode="External"/><Relationship Id="rId2" Type="http://schemas.openxmlformats.org/officeDocument/2006/relationships/hyperlink" Target="http://www.maskrajinasrdce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1. Výzva PRV </a:t>
            </a:r>
            <a:br>
              <a:rPr lang="cs-CZ" dirty="0" smtClean="0"/>
            </a:br>
            <a:r>
              <a:rPr lang="cs-CZ" sz="3600" dirty="0" smtClean="0"/>
              <a:t>MAS krajina srdce, z.s.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600" dirty="0" smtClean="0"/>
              <a:t>Seminář  pro příjemce dotace</a:t>
            </a:r>
          </a:p>
          <a:p>
            <a:r>
              <a:rPr lang="cs-CZ" dirty="0" smtClean="0"/>
              <a:t>Sudoměřice u Tábora</a:t>
            </a:r>
          </a:p>
          <a:p>
            <a:r>
              <a:rPr lang="cs-CZ" dirty="0" smtClean="0"/>
              <a:t>13.2.2018 od 16:00 hod</a:t>
            </a:r>
            <a:endParaRPr lang="cs-CZ" dirty="0"/>
          </a:p>
        </p:txBody>
      </p:sp>
      <p:pic>
        <p:nvPicPr>
          <p:cNvPr id="4" name="Obrázek 3" descr="IROP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32656"/>
            <a:ext cx="5904646" cy="648072"/>
          </a:xfrm>
          <a:prstGeom prst="rect">
            <a:avLst/>
          </a:prstGeom>
        </p:spPr>
      </p:pic>
      <p:pic>
        <p:nvPicPr>
          <p:cNvPr id="5" name="Obrázek 4" descr="logo_PR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949280"/>
            <a:ext cx="1584176" cy="647573"/>
          </a:xfrm>
          <a:prstGeom prst="rect">
            <a:avLst/>
          </a:prstGeom>
        </p:spPr>
      </p:pic>
      <p:pic>
        <p:nvPicPr>
          <p:cNvPr id="6" name="Obrázek 5" descr="logo srdc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00392" y="5949280"/>
            <a:ext cx="720080" cy="659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Společné podmínky pro všechny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Autofit/>
          </a:bodyPr>
          <a:lstStyle/>
          <a:p>
            <a:r>
              <a:rPr lang="cs-CZ" sz="1800" dirty="0" smtClean="0"/>
              <a:t>Vytvoření nových pracovních míst – postupuje dle Metodiky tvorby pracovních míst (Příloha 14 Pravidel 19.2.1). Nově vzniklé pracovní místo musí být vytvořeno nejpozději do 6 měsíců od data převedení dotace na účet příjemce; udržitelnost je 3 roky (malý nebo střední podnik / 5 let (velký podnik)</a:t>
            </a:r>
          </a:p>
          <a:p>
            <a:r>
              <a:rPr lang="cs-CZ" sz="1800" dirty="0" smtClean="0"/>
              <a:t>Finanční zdraví – u projektů, jejichž způsobilé výdaje, ze kterých je stanovena dotace, přesahují 1 000 </a:t>
            </a:r>
            <a:r>
              <a:rPr lang="cs-CZ" sz="1800" dirty="0" err="1" smtClean="0"/>
              <a:t>000</a:t>
            </a:r>
            <a:r>
              <a:rPr lang="cs-CZ" sz="1800" dirty="0" smtClean="0"/>
              <a:t>,- Kč (Postupuje se dle Metodiky výpočtu finančního zdraví)</a:t>
            </a:r>
          </a:p>
          <a:p>
            <a:r>
              <a:rPr lang="cs-CZ" sz="1800" dirty="0" smtClean="0"/>
              <a:t>Nákup nemovitosti – maximálně 10 % celkové výše výdajů, ze kterých je stanovena dotace na daný projekt</a:t>
            </a:r>
          </a:p>
          <a:p>
            <a:r>
              <a:rPr lang="cs-CZ" sz="1800" dirty="0" smtClean="0"/>
              <a:t>Výdaje související s marketingem max. 100 000,- </a:t>
            </a:r>
            <a:r>
              <a:rPr lang="cs-CZ" sz="1800" dirty="0" smtClean="0"/>
              <a:t>Kč (pro </a:t>
            </a:r>
            <a:r>
              <a:rPr lang="cs-CZ" sz="1800" dirty="0" err="1" smtClean="0"/>
              <a:t>Fiche</a:t>
            </a:r>
            <a:r>
              <a:rPr lang="cs-CZ" sz="1800" dirty="0" smtClean="0"/>
              <a:t> 7 a 2)</a:t>
            </a:r>
            <a:endParaRPr lang="cs-CZ" sz="1800" dirty="0" smtClean="0"/>
          </a:p>
          <a:p>
            <a:r>
              <a:rPr lang="cs-CZ" sz="1800" dirty="0" smtClean="0"/>
              <a:t>Přípustné způsoby uspořádání právních vztahů k nemovitostem – v případě stavebních výdajů, umístění podpořených strojů, technologií a vybavení: vlastnictví, spoluvlastnictví s min. 50% spoluvlastnickým podílem, nájem, pacht, věcné břemeno, výpůjčka</a:t>
            </a:r>
          </a:p>
          <a:p>
            <a:r>
              <a:rPr lang="cs-CZ" sz="1800" dirty="0" smtClean="0"/>
              <a:t>Žadatelem nemůže být akciová společnost s listinnými akciemi na </a:t>
            </a:r>
            <a:r>
              <a:rPr lang="cs-CZ" sz="1800" dirty="0" smtClean="0"/>
              <a:t>majitele </a:t>
            </a:r>
            <a:r>
              <a:rPr lang="cs-CZ" sz="1800" dirty="0" smtClean="0"/>
              <a:t>.</a:t>
            </a:r>
          </a:p>
          <a:p>
            <a:pPr algn="r">
              <a:buNone/>
            </a:pPr>
            <a:r>
              <a:rPr lang="cs-CZ" sz="1800" dirty="0" smtClean="0"/>
              <a:t>                                                                                                                                                  </a:t>
            </a:r>
            <a:r>
              <a:rPr lang="cs-CZ" sz="1800" dirty="0" err="1" smtClean="0"/>
              <a:t>Ing.Monika</a:t>
            </a:r>
            <a:r>
              <a:rPr lang="cs-CZ" sz="1800" dirty="0" smtClean="0"/>
              <a:t> </a:t>
            </a:r>
            <a:r>
              <a:rPr lang="cs-CZ" sz="1800" dirty="0" err="1" smtClean="0"/>
              <a:t>Hienlová</a:t>
            </a: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</a:t>
            </a:r>
            <a:r>
              <a:rPr lang="cs-CZ" dirty="0" smtClean="0"/>
              <a:t>1 - </a:t>
            </a:r>
            <a:r>
              <a:rPr lang="cs-CZ" dirty="0" smtClean="0"/>
              <a:t>Zemědělské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686800" cy="5301208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Alokace na </a:t>
            </a:r>
            <a:r>
              <a:rPr lang="cs-CZ" sz="6400" dirty="0" err="1" smtClean="0"/>
              <a:t>Fichi</a:t>
            </a:r>
            <a:r>
              <a:rPr lang="cs-CZ" sz="6400" dirty="0" smtClean="0"/>
              <a:t>: 3 000 </a:t>
            </a:r>
            <a:r>
              <a:rPr lang="cs-CZ" sz="6400" dirty="0" err="1" smtClean="0"/>
              <a:t>000</a:t>
            </a:r>
            <a:r>
              <a:rPr lang="cs-CZ" sz="6400" dirty="0" smtClean="0"/>
              <a:t>,- </a:t>
            </a:r>
            <a:r>
              <a:rPr lang="cs-CZ" sz="6400" dirty="0" smtClean="0"/>
              <a:t>Kč</a:t>
            </a:r>
          </a:p>
          <a:p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	Výše </a:t>
            </a:r>
            <a:r>
              <a:rPr lang="cs-CZ" sz="6400" dirty="0" smtClean="0"/>
              <a:t>dotace: 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 </a:t>
            </a:r>
            <a:r>
              <a:rPr lang="cs-CZ" sz="6400" dirty="0" smtClean="0"/>
              <a:t>       50 </a:t>
            </a:r>
            <a:r>
              <a:rPr lang="cs-CZ" sz="6400" dirty="0" smtClean="0"/>
              <a:t>% výdajů, ze kterých je stanovena dotace 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 </a:t>
            </a:r>
            <a:r>
              <a:rPr lang="cs-CZ" sz="6400" dirty="0" smtClean="0"/>
              <a:t>       může </a:t>
            </a:r>
            <a:r>
              <a:rPr lang="cs-CZ" sz="6400" dirty="0" smtClean="0"/>
              <a:t>být navýšena </a:t>
            </a:r>
            <a:r>
              <a:rPr lang="cs-CZ" sz="6400" dirty="0" smtClean="0"/>
              <a:t>o:</a:t>
            </a:r>
          </a:p>
          <a:p>
            <a:pPr>
              <a:buNone/>
            </a:pPr>
            <a:r>
              <a:rPr lang="cs-CZ" sz="6400" dirty="0" smtClean="0"/>
              <a:t> </a:t>
            </a:r>
            <a:r>
              <a:rPr lang="cs-CZ" sz="6400" dirty="0" smtClean="0"/>
              <a:t>       10 </a:t>
            </a:r>
            <a:r>
              <a:rPr lang="cs-CZ" sz="6400" dirty="0" smtClean="0"/>
              <a:t>% pro mladé a začínající zemědělce </a:t>
            </a:r>
            <a:endParaRPr lang="cs-CZ" sz="6400" dirty="0" smtClean="0"/>
          </a:p>
          <a:p>
            <a:pPr>
              <a:buNone/>
            </a:pPr>
            <a:r>
              <a:rPr lang="cs-CZ" sz="6400" dirty="0" smtClean="0"/>
              <a:t> </a:t>
            </a:r>
            <a:r>
              <a:rPr lang="cs-CZ" sz="6400" dirty="0" smtClean="0"/>
              <a:t>       10 </a:t>
            </a:r>
            <a:r>
              <a:rPr lang="cs-CZ" sz="6400" dirty="0" smtClean="0"/>
              <a:t>% pro LFA </a:t>
            </a:r>
            <a:r>
              <a:rPr lang="cs-CZ" sz="6400" dirty="0" smtClean="0"/>
              <a:t>oblasti</a:t>
            </a:r>
            <a:endParaRPr lang="cs-CZ" sz="6400" dirty="0" smtClean="0"/>
          </a:p>
          <a:p>
            <a:pPr>
              <a:buNone/>
            </a:pPr>
            <a:endParaRPr lang="cs-CZ" sz="6400" dirty="0" smtClean="0"/>
          </a:p>
          <a:p>
            <a:r>
              <a:rPr lang="cs-CZ" sz="6400" dirty="0" smtClean="0"/>
              <a:t>Oblast podpory/ způsobilé výdaje:</a:t>
            </a:r>
            <a:endParaRPr lang="cs-CZ" sz="6400" b="1" dirty="0" smtClean="0"/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Dotaci lze poskytnout pouze na investiční výdaje </a:t>
            </a:r>
            <a:r>
              <a:rPr lang="cs-CZ" sz="6400" dirty="0" smtClean="0"/>
              <a:t> -h</a:t>
            </a:r>
            <a:r>
              <a:rPr lang="cs-CZ" sz="6400" dirty="0" smtClean="0"/>
              <a:t>motné </a:t>
            </a:r>
            <a:r>
              <a:rPr lang="cs-CZ" sz="6400" dirty="0" smtClean="0"/>
              <a:t>a nehmotné investice na ŽV a RV</a:t>
            </a:r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Investice do zemědělských staveb a technologií pro ŽV a RV a pro školkařskou produkci</a:t>
            </a:r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Investice na pořízení mobilních strojů pro zemědělskou výrobu</a:t>
            </a:r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Investice do pořízení </a:t>
            </a:r>
            <a:r>
              <a:rPr lang="cs-CZ" sz="6400" dirty="0" err="1" smtClean="0"/>
              <a:t>peletovacích</a:t>
            </a:r>
            <a:r>
              <a:rPr lang="cs-CZ" sz="6400" dirty="0" smtClean="0"/>
              <a:t> zařízení pro vlastní spotřebu v zemědělském </a:t>
            </a:r>
            <a:r>
              <a:rPr lang="cs-CZ" sz="6400" dirty="0" smtClean="0"/>
              <a:t>podniku</a:t>
            </a:r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Nákup nemovitosti (</a:t>
            </a:r>
            <a:r>
              <a:rPr lang="cs-CZ" sz="6400" dirty="0" err="1" smtClean="0"/>
              <a:t>max</a:t>
            </a:r>
            <a:r>
              <a:rPr lang="cs-CZ" sz="6400" dirty="0" smtClean="0"/>
              <a:t> 10% výdajů)</a:t>
            </a:r>
            <a:endParaRPr lang="cs-CZ" sz="6400" dirty="0" smtClean="0"/>
          </a:p>
          <a:p>
            <a:pPr>
              <a:buNone/>
            </a:pPr>
            <a:endParaRPr lang="cs-CZ" sz="6400" dirty="0" smtClean="0"/>
          </a:p>
          <a:p>
            <a:r>
              <a:rPr lang="cs-CZ" sz="6400" dirty="0" smtClean="0"/>
              <a:t>Definice žadatele/příjemce: </a:t>
            </a:r>
          </a:p>
          <a:p>
            <a:pPr>
              <a:buFont typeface="Wingdings" pitchFamily="2" charset="2"/>
              <a:buChar char="Ø"/>
            </a:pPr>
            <a:r>
              <a:rPr lang="cs-CZ" sz="6400" dirty="0" smtClean="0"/>
              <a:t>Zemědělský podnikatel</a:t>
            </a:r>
          </a:p>
          <a:p>
            <a:r>
              <a:rPr lang="cs-CZ" sz="6400" b="1" dirty="0" smtClean="0"/>
              <a:t>Předmět dotace nesmí sloužit pouze pro poskytování služeb</a:t>
            </a:r>
            <a:r>
              <a:rPr lang="cs-CZ" sz="6400" b="1" dirty="0" smtClean="0"/>
              <a:t>! </a:t>
            </a:r>
          </a:p>
          <a:p>
            <a:pPr>
              <a:buNone/>
            </a:pPr>
            <a:r>
              <a:rPr lang="cs-CZ" sz="6400" b="1" dirty="0" smtClean="0"/>
              <a:t>                                                                                       </a:t>
            </a:r>
          </a:p>
          <a:p>
            <a:pPr algn="r">
              <a:buNone/>
            </a:pPr>
            <a:r>
              <a:rPr lang="cs-CZ" sz="6400" b="1" dirty="0" smtClean="0"/>
              <a:t>  Miluše </a:t>
            </a:r>
            <a:r>
              <a:rPr lang="cs-CZ" sz="6400" b="1" dirty="0" err="1" smtClean="0"/>
              <a:t>Schillingová</a:t>
            </a:r>
            <a:endParaRPr lang="cs-CZ" sz="6400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Fiche</a:t>
            </a:r>
            <a:r>
              <a:rPr lang="cs-CZ" sz="3200" dirty="0" smtClean="0"/>
              <a:t> 2 – Zpracování zemědělských komodit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7499176" cy="5112568"/>
          </a:xfrm>
        </p:spPr>
        <p:txBody>
          <a:bodyPr>
            <a:normAutofit/>
          </a:bodyPr>
          <a:lstStyle/>
          <a:p>
            <a:endParaRPr lang="cs-CZ" sz="5100" dirty="0" smtClean="0"/>
          </a:p>
          <a:p>
            <a:pPr>
              <a:buNone/>
            </a:pPr>
            <a:endParaRPr lang="cs-CZ" sz="51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0" y="1484784"/>
            <a:ext cx="9144000" cy="53732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cs-CZ" sz="2200" dirty="0" smtClean="0"/>
              <a:t>Alokace na </a:t>
            </a:r>
            <a:r>
              <a:rPr lang="cs-CZ" sz="2200" dirty="0" err="1" smtClean="0"/>
              <a:t>Fichi</a:t>
            </a:r>
            <a:r>
              <a:rPr lang="cs-CZ" sz="2200" dirty="0" smtClean="0"/>
              <a:t>: 1 500 000,- Kč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Výše dotace: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 zpracování zemědělských produktů, kdy výstupním produktem je produkt </a:t>
            </a:r>
            <a:r>
              <a:rPr kumimoji="0" lang="cs-CZ" sz="2200" b="0" i="0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nespadající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200" b="0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pod přílohu I Smlouvy o fungování EU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činí výše dotace pro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střední podniky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35 %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výdajů, ze kterých je stanovena dotace, a pro </a:t>
            </a:r>
            <a:r>
              <a:rPr kumimoji="0" lang="cs-CZ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mikro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malé podniky 45 %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výdajů, ze kterých je stanovena dotace, , a podpora je poskytována v souladu s podmínkami čl. 44 Nařízení Komise (EU) č. 702/2014. 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 zpracování zemědělských produktů, kdy výstupním produktem je produkt </a:t>
            </a:r>
            <a:r>
              <a:rPr kumimoji="0" lang="cs-CZ" sz="22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spadající </a:t>
            </a:r>
            <a:r>
              <a:rPr kumimoji="0" lang="cs-CZ" sz="2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 přílohu I Smlouvy o fungování EU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uvádění zemědělských produktů na trh činí výše dotace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50 %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výdajů, ze kterých je stanovena dotace, a podpora je poskytována v souladu s podmínkami článku 17 nařízení PRV. </a:t>
            </a:r>
          </a:p>
          <a:p>
            <a:pPr marL="420624" lvl="0" indent="-384048" algn="r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cs-CZ" sz="2400" noProof="0" dirty="0" smtClean="0"/>
              <a:t>Miluše </a:t>
            </a:r>
            <a:r>
              <a:rPr lang="cs-CZ" sz="2400" noProof="0" dirty="0" err="1" smtClean="0"/>
              <a:t>Schillingová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cs-CZ" sz="4000" dirty="0" err="1" smtClean="0"/>
              <a:t>Fiche</a:t>
            </a:r>
            <a:r>
              <a:rPr lang="cs-CZ" sz="4000" dirty="0" smtClean="0"/>
              <a:t> 2 – Zpracování </a:t>
            </a:r>
            <a:r>
              <a:rPr lang="cs-CZ" sz="4000" dirty="0" smtClean="0"/>
              <a:t>zemědělských</a:t>
            </a:r>
            <a:br>
              <a:rPr lang="cs-CZ" sz="4000" dirty="0" smtClean="0"/>
            </a:br>
            <a:r>
              <a:rPr lang="cs-CZ" sz="4000" dirty="0" smtClean="0"/>
              <a:t> </a:t>
            </a:r>
            <a:r>
              <a:rPr lang="cs-CZ" sz="4000" dirty="0" smtClean="0"/>
              <a:t>               </a:t>
            </a:r>
            <a:r>
              <a:rPr lang="cs-CZ" sz="4000" dirty="0" smtClean="0"/>
              <a:t> komodit</a:t>
            </a:r>
            <a:endParaRPr lang="cs-CZ" sz="4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cs-CZ" sz="2800" dirty="0" smtClean="0"/>
              <a:t>Definice žadatele/příjemce</a:t>
            </a:r>
            <a:r>
              <a:rPr lang="cs-CZ" sz="2800" dirty="0" smtClean="0"/>
              <a:t>:</a:t>
            </a:r>
          </a:p>
          <a:p>
            <a:endParaRPr lang="cs-CZ" sz="2800" dirty="0" smtClean="0"/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Zemědělský podnikatel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Výrobce potravin nebo surovin určených pro lidskou spotřebu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Výrobce krmiv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/>
              <a:t>Jiný subjekt aktivní ve zpracování, uvádění na trh a vývoji zemědělských </a:t>
            </a:r>
            <a:r>
              <a:rPr lang="cs-CZ" sz="2800" dirty="0" smtClean="0"/>
              <a:t>produktů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dirty="0" smtClean="0"/>
              <a:t>Miluše </a:t>
            </a:r>
            <a:r>
              <a:rPr lang="cs-CZ" sz="1800" dirty="0" err="1" smtClean="0"/>
              <a:t>Schillingová</a:t>
            </a:r>
            <a:endParaRPr lang="cs-CZ" sz="1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2 – </a:t>
            </a:r>
            <a:r>
              <a:rPr lang="cs-CZ" dirty="0" smtClean="0"/>
              <a:t>Zpracování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 </a:t>
            </a:r>
            <a:r>
              <a:rPr lang="cs-CZ" dirty="0" smtClean="0"/>
              <a:t>zemědělských komodit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25000" lnSpcReduction="20000"/>
          </a:bodyPr>
          <a:lstStyle/>
          <a:p>
            <a:r>
              <a:rPr lang="cs-CZ" sz="6800" dirty="0" smtClean="0"/>
              <a:t>Oblast podpory/ Způsobilé výdaje:</a:t>
            </a:r>
          </a:p>
          <a:p>
            <a:r>
              <a:rPr lang="cs-CZ" sz="6800" dirty="0" smtClean="0"/>
              <a:t>Hmotné a nehmotné investice, které se týkají zpracování zemědělských produktů a jejich uvádění na trh</a:t>
            </a:r>
          </a:p>
          <a:p>
            <a:endParaRPr lang="cs-CZ" sz="6800" dirty="0" smtClean="0"/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Pořízení strojů, nástrojů a zařízení pro zpracování zemědělských produktů, finální úpravu, balení, značení výrobků (včetně technologií souvisejících s </a:t>
            </a:r>
            <a:r>
              <a:rPr lang="cs-CZ" sz="6800" dirty="0" err="1" smtClean="0"/>
              <a:t>dohledatelností</a:t>
            </a:r>
            <a:r>
              <a:rPr lang="cs-CZ" sz="6800" dirty="0" smtClean="0"/>
              <a:t> produktů)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Výstavba, modernizace a rekonstrukce budov (včetně manipulačních ploch a bouracích prací nezbytně nutných pro realizaci projektu)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Investice související se skladováním zpracovávané suroviny, výrobků a druhotných surovin vznikajících při zpracování s výjimkou odpadních vod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Investice vedoucí ke zvyšování a monitorování kvality produktů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Investice související s uváděním vlastních produktů na trh včetně marketingu (např. výstavba a rekonstrukce prodejen, pojízdné prodejny, stánky, prodej ze dvora, vybavení prodejen apod.)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P</a:t>
            </a:r>
            <a:r>
              <a:rPr lang="pt-BR" sz="6800" dirty="0" smtClean="0"/>
              <a:t>ořízení užitkových vozů kategorie N1 a N2 </a:t>
            </a:r>
            <a:endParaRPr lang="cs-CZ" sz="6800" dirty="0" smtClean="0"/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Investice do zařízení na čištění odpadních vod ve zpracovatelském provozu </a:t>
            </a:r>
          </a:p>
          <a:p>
            <a:pPr>
              <a:buFont typeface="Wingdings" pitchFamily="2" charset="2"/>
              <a:buChar char="Ø"/>
            </a:pPr>
            <a:r>
              <a:rPr lang="cs-CZ" sz="6800" dirty="0" smtClean="0"/>
              <a:t>Nákup nemovitosti (</a:t>
            </a:r>
            <a:r>
              <a:rPr lang="cs-CZ" sz="6800" dirty="0" err="1" smtClean="0"/>
              <a:t>max</a:t>
            </a:r>
            <a:r>
              <a:rPr lang="cs-CZ" sz="6800" dirty="0" smtClean="0"/>
              <a:t> .10% výdajů)</a:t>
            </a:r>
          </a:p>
          <a:p>
            <a:pPr>
              <a:buFont typeface="Wingdings" pitchFamily="2" charset="2"/>
              <a:buChar char="Ø"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sz="7200" dirty="0" smtClean="0"/>
          </a:p>
          <a:p>
            <a:pPr algn="r">
              <a:buFont typeface="Wingdings" pitchFamily="2" charset="2"/>
              <a:buChar char="Ø"/>
            </a:pPr>
            <a:r>
              <a:rPr lang="cs-CZ" sz="7200" dirty="0" smtClean="0"/>
              <a:t>Miluše </a:t>
            </a:r>
            <a:r>
              <a:rPr lang="cs-CZ" sz="7200" dirty="0" err="1" smtClean="0"/>
              <a:t>Schillingová</a:t>
            </a:r>
            <a:endParaRPr lang="cs-CZ" sz="72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3 – Lesní </a:t>
            </a:r>
            <a:r>
              <a:rPr lang="cs-CZ" dirty="0" smtClean="0"/>
              <a:t>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748464" cy="5517232"/>
          </a:xfrm>
        </p:spPr>
        <p:txBody>
          <a:bodyPr>
            <a:noAutofit/>
          </a:bodyPr>
          <a:lstStyle/>
          <a:p>
            <a:r>
              <a:rPr lang="cs-CZ" sz="2000" dirty="0" smtClean="0"/>
              <a:t>Alokace na </a:t>
            </a:r>
            <a:r>
              <a:rPr lang="cs-CZ" sz="2000" dirty="0" err="1" smtClean="0"/>
              <a:t>Fichi</a:t>
            </a:r>
            <a:r>
              <a:rPr lang="cs-CZ" sz="2000" dirty="0" smtClean="0"/>
              <a:t>: 7 000 </a:t>
            </a:r>
            <a:r>
              <a:rPr lang="cs-CZ" sz="2000" dirty="0" err="1" smtClean="0"/>
              <a:t>000</a:t>
            </a:r>
            <a:r>
              <a:rPr lang="cs-CZ" sz="2000" dirty="0" smtClean="0"/>
              <a:t>,- Kč</a:t>
            </a:r>
          </a:p>
          <a:p>
            <a:r>
              <a:rPr lang="cs-CZ" sz="2000" dirty="0" smtClean="0"/>
              <a:t>Výše </a:t>
            </a:r>
            <a:r>
              <a:rPr lang="cs-CZ" sz="2000" dirty="0" smtClean="0"/>
              <a:t>dotace: 90</a:t>
            </a:r>
            <a:r>
              <a:rPr lang="cs-CZ" sz="2000" dirty="0" smtClean="0"/>
              <a:t>%</a:t>
            </a:r>
          </a:p>
          <a:p>
            <a:endParaRPr lang="cs-CZ" sz="2000" dirty="0" smtClean="0"/>
          </a:p>
          <a:p>
            <a:r>
              <a:rPr lang="cs-CZ" sz="2000" dirty="0" smtClean="0"/>
              <a:t>Definice </a:t>
            </a:r>
            <a:r>
              <a:rPr lang="cs-CZ" sz="2000" dirty="0" smtClean="0"/>
              <a:t>žadatele/příjemce: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Držitelé (vlastníci, nájemci, </a:t>
            </a:r>
            <a:r>
              <a:rPr lang="cs-CZ" sz="2000" dirty="0" err="1" smtClean="0"/>
              <a:t>pachtýři</a:t>
            </a:r>
            <a:r>
              <a:rPr lang="cs-CZ" sz="2000" dirty="0" smtClean="0"/>
              <a:t> nebo </a:t>
            </a:r>
            <a:r>
              <a:rPr lang="cs-CZ" sz="2000" dirty="0" err="1" smtClean="0"/>
              <a:t>výpujčitelé</a:t>
            </a:r>
            <a:r>
              <a:rPr lang="cs-CZ" sz="2000" dirty="0" smtClean="0"/>
              <a:t>) lesů, kteří jsou fyzickými nebo soukromými právnickými osobami, včetně sdružení s právní subjektivitou nebo spolků, VŠ se školním lesním podnikem, SŠ nebo učilišti se školním polesím, obcemi, PO zřízenými nebo založenými obcemi nebo kraji nebo jsou dobrovolnými svazky obcí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Žadatelem </a:t>
            </a:r>
            <a:r>
              <a:rPr lang="cs-CZ" sz="2000" dirty="0" smtClean="0">
                <a:solidFill>
                  <a:srgbClr val="FFC000"/>
                </a:solidFill>
              </a:rPr>
              <a:t>nemůže </a:t>
            </a:r>
            <a:r>
              <a:rPr lang="cs-CZ" sz="2000" dirty="0" smtClean="0"/>
              <a:t>být: sdružení vzniklé podle § 829, státní podniky a státní </a:t>
            </a:r>
            <a:r>
              <a:rPr lang="cs-CZ" sz="2000" dirty="0" smtClean="0"/>
              <a:t>fondy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algn="r">
              <a:buNone/>
            </a:pPr>
            <a:r>
              <a:rPr lang="cs-CZ" sz="2000" dirty="0" smtClean="0"/>
              <a:t>Alice </a:t>
            </a:r>
            <a:r>
              <a:rPr lang="cs-CZ" sz="2000" dirty="0" err="1" smtClean="0"/>
              <a:t>Kahounová</a:t>
            </a:r>
            <a:r>
              <a:rPr lang="cs-CZ" sz="2000" dirty="0" smtClean="0"/>
              <a:t> </a:t>
            </a:r>
            <a:r>
              <a:rPr lang="cs-CZ" sz="2000" dirty="0" err="1" smtClean="0"/>
              <a:t>DiS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3 – Lesní </a:t>
            </a:r>
            <a:r>
              <a:rPr lang="cs-CZ" dirty="0" smtClean="0"/>
              <a:t>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r>
              <a:rPr lang="cs-CZ" sz="3200" dirty="0" smtClean="0"/>
              <a:t>Oblast podpory: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Hmotné a nehmotné investice, které souvisejí s rekonstrukcí a budováním lesnické infrastruktury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Obnova či výstavba souvisejících objektů a vybavení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Způsobilé </a:t>
            </a:r>
            <a:r>
              <a:rPr lang="cs-CZ" dirty="0" smtClean="0"/>
              <a:t>výdaje: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Investice, které souvisejí s výstavbou lesních cest 1L a 2L a rekonstrukcemi lesních cest (1L a 2L), lesních svážnic (3L) a technologických linek (4L) na lesní cesty 1L a 2L, včetně souvisejících objektů (mosty, propustky, hospodářské propustky, brody, opěrné a zárubní zdi, lesní sklady) a vybavení lesních cest (bezpečnostní zařízení, dopravní značky, body záchrany)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Nezbytné vyvolané investice (např. přeložky inženýrských sítí, úpravy staveb dopravní infrastruktury apod.) ve vlastnictví žadatele/příjemce dotace i třetích osob (např. správců technické dopravní infrastruktury apod.)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Projekční a průzkumné práce a inženýrská činnost během realizace projektu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Nákup pozemku </a:t>
            </a:r>
            <a:r>
              <a:rPr lang="cs-CZ" dirty="0" smtClean="0"/>
              <a:t> (max. 10%)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sz="3200" dirty="0" smtClean="0"/>
              <a:t>Alice </a:t>
            </a:r>
            <a:r>
              <a:rPr lang="cs-CZ" sz="3200" dirty="0" err="1" smtClean="0"/>
              <a:t>Kahounová</a:t>
            </a:r>
            <a:r>
              <a:rPr lang="cs-CZ" sz="3200" dirty="0" smtClean="0"/>
              <a:t> </a:t>
            </a:r>
            <a:r>
              <a:rPr lang="cs-CZ" sz="3200" dirty="0" err="1" smtClean="0"/>
              <a:t>DiS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3 – Lesní </a:t>
            </a:r>
            <a:r>
              <a:rPr lang="cs-CZ" dirty="0" smtClean="0"/>
              <a:t>infrastruktura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676456" cy="5517232"/>
          </a:xfrm>
        </p:spPr>
        <p:txBody>
          <a:bodyPr>
            <a:normAutofit fontScale="25000" lnSpcReduction="20000"/>
          </a:bodyPr>
          <a:lstStyle/>
          <a:p>
            <a:r>
              <a:rPr lang="cs-CZ" sz="7200" dirty="0" smtClean="0"/>
              <a:t>Podporované povrchy lesních cest:</a:t>
            </a:r>
          </a:p>
          <a:p>
            <a:endParaRPr lang="cs-CZ" sz="7200" dirty="0" smtClean="0"/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Asfaltový beton (ČSN EN 13108-1 </a:t>
            </a:r>
            <a:r>
              <a:rPr lang="cs-CZ" sz="7200" dirty="0" err="1" smtClean="0"/>
              <a:t>ed</a:t>
            </a:r>
            <a:r>
              <a:rPr lang="cs-CZ" sz="7200" dirty="0" smtClean="0"/>
              <a:t>. 2:2016) – pouze pro lesní cesty kategorie 1L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Penetrační makadam (ČSN 73 6127-2:2008) opatřený uzavíracím nátěrem dvouvrstvým (ČSN EN 12271:2008) s posypem z drobného drceného kameniva, 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Mechanicky zpevněné kamenivo MZK (ČSN 73 6126-1:2006) z přírodního kameniva frakce 0-32 a hrubší, bez uzavíracích nátěrů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Vibrovaný štěrk VŠ (ČSN 73 6126-2:2006) z přírodního kameniva frakce 0-32 a hrubší, bez uzavíracích nátěrů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Kamenivo zpevněné </a:t>
            </a:r>
            <a:r>
              <a:rPr lang="cs-CZ" sz="7200" dirty="0" err="1" smtClean="0"/>
              <a:t>popílkocementovou</a:t>
            </a:r>
            <a:r>
              <a:rPr lang="cs-CZ" sz="7200" dirty="0" smtClean="0"/>
              <a:t> suspenzí pro lesní cesty KAPS-LE (ČSN 73 6127-4:2008 se změnami stanovenými Ministerstvem zemědělství); dotace se neposkytuje na platbu za využití patentových práv k technologii KAPS-LE 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smtClean="0"/>
              <a:t>Štěrk – hrubé drcené kamenivo frakce 32-63 (ČSN EN 13242+A1:2008), s uzavřením a zpevněním povrchu zavibrováním přírodního výplňového kameniva (např. lomové </a:t>
            </a:r>
            <a:r>
              <a:rPr lang="cs-CZ" sz="7200" dirty="0" err="1" smtClean="0"/>
              <a:t>výsyvky</a:t>
            </a:r>
            <a:r>
              <a:rPr lang="cs-CZ" sz="7200" dirty="0" smtClean="0"/>
              <a:t>) – pouze pro lesní cesty kategorie 2L </a:t>
            </a:r>
          </a:p>
          <a:p>
            <a:pPr>
              <a:buFont typeface="Wingdings" pitchFamily="2" charset="2"/>
              <a:buChar char="Ø"/>
            </a:pPr>
            <a:r>
              <a:rPr lang="cs-CZ" sz="7200" dirty="0" err="1" smtClean="0"/>
              <a:t>Štěrkodrť</a:t>
            </a:r>
            <a:r>
              <a:rPr lang="cs-CZ" sz="7200" dirty="0" smtClean="0"/>
              <a:t> ŠD (ČSN 73 6126-1:2006) z přírodního kameniva frakce 0-32 a hrubší, bez uzavíracích </a:t>
            </a:r>
            <a:r>
              <a:rPr lang="cs-CZ" sz="7200" dirty="0" smtClean="0"/>
              <a:t>nátěrů </a:t>
            </a:r>
            <a:r>
              <a:rPr lang="cs-CZ" sz="7200" dirty="0" smtClean="0"/>
              <a:t>– pouze pro lesní cesty kategorie </a:t>
            </a:r>
            <a:r>
              <a:rPr lang="cs-CZ" sz="7200" dirty="0" smtClean="0"/>
              <a:t>2L</a:t>
            </a:r>
          </a:p>
          <a:p>
            <a:pPr>
              <a:buFont typeface="Wingdings" pitchFamily="2" charset="2"/>
              <a:buChar char="Ø"/>
            </a:pPr>
            <a:endParaRPr lang="cs-CZ" sz="7200" dirty="0" smtClean="0"/>
          </a:p>
          <a:p>
            <a:pPr algn="r">
              <a:buNone/>
            </a:pPr>
            <a:r>
              <a:rPr lang="cs-CZ" sz="7200" dirty="0" smtClean="0"/>
              <a:t>Alice </a:t>
            </a:r>
            <a:r>
              <a:rPr lang="cs-CZ" sz="7200" dirty="0" err="1" smtClean="0"/>
              <a:t>Kahounová</a:t>
            </a:r>
            <a:r>
              <a:rPr lang="cs-CZ" sz="7200" dirty="0" smtClean="0"/>
              <a:t> </a:t>
            </a:r>
            <a:r>
              <a:rPr lang="cs-CZ" sz="7200" dirty="0" err="1" smtClean="0"/>
              <a:t>DiS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4 – Nezemědělské podnikání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676456" cy="5184576"/>
          </a:xfrm>
        </p:spPr>
        <p:txBody>
          <a:bodyPr>
            <a:noAutofit/>
          </a:bodyPr>
          <a:lstStyle/>
          <a:p>
            <a:r>
              <a:rPr lang="cs-CZ" sz="1800" dirty="0" smtClean="0"/>
              <a:t>Alokace na </a:t>
            </a:r>
            <a:r>
              <a:rPr lang="cs-CZ" sz="1800" dirty="0" err="1" smtClean="0"/>
              <a:t>Fichi</a:t>
            </a:r>
            <a:r>
              <a:rPr lang="cs-CZ" sz="1800" dirty="0" smtClean="0"/>
              <a:t>: 4 000 </a:t>
            </a:r>
            <a:r>
              <a:rPr lang="cs-CZ" sz="1800" dirty="0" err="1" smtClean="0"/>
              <a:t>000</a:t>
            </a:r>
            <a:r>
              <a:rPr lang="cs-CZ" sz="1800" dirty="0" smtClean="0"/>
              <a:t>,- </a:t>
            </a:r>
            <a:r>
              <a:rPr lang="cs-CZ" sz="1800" dirty="0" smtClean="0"/>
              <a:t>Kč</a:t>
            </a:r>
          </a:p>
          <a:p>
            <a:endParaRPr lang="cs-CZ" sz="1800" dirty="0" smtClean="0"/>
          </a:p>
          <a:p>
            <a:r>
              <a:rPr lang="cs-CZ" sz="1800" dirty="0" smtClean="0"/>
              <a:t>Výše dotace: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25% pro velké podniky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35% pro střední podniky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45% pro malé podniky</a:t>
            </a:r>
          </a:p>
          <a:p>
            <a:endParaRPr lang="cs-CZ" sz="1800" dirty="0" smtClean="0"/>
          </a:p>
          <a:p>
            <a:r>
              <a:rPr lang="cs-CZ" sz="1800" dirty="0" smtClean="0"/>
              <a:t>Definice </a:t>
            </a:r>
            <a:r>
              <a:rPr lang="cs-CZ" sz="1800" dirty="0" smtClean="0"/>
              <a:t>žadatele/příjemce: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Podnikatelské subjekty (FO a PO) – </a:t>
            </a:r>
            <a:r>
              <a:rPr lang="cs-CZ" sz="1800" dirty="0" err="1" smtClean="0"/>
              <a:t>mikropodniky</a:t>
            </a:r>
            <a:r>
              <a:rPr lang="cs-CZ" sz="1800" dirty="0" smtClean="0"/>
              <a:t> a malé podniky ve venkovských oblastech, jakož i zemědělci</a:t>
            </a:r>
            <a:r>
              <a:rPr lang="cs-CZ" sz="1800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dirty="0" smtClean="0"/>
              <a:t>Miluše </a:t>
            </a:r>
            <a:r>
              <a:rPr lang="cs-CZ" sz="1800" dirty="0" err="1" smtClean="0"/>
              <a:t>Schillingová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4 – </a:t>
            </a:r>
            <a:r>
              <a:rPr lang="cs-CZ" dirty="0" smtClean="0"/>
              <a:t>Nezemědělské podnikání</a:t>
            </a:r>
            <a:r>
              <a:rPr lang="cs-CZ" dirty="0" smtClean="0"/>
              <a:t>         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676456" cy="5301208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endParaRPr lang="cs-CZ" sz="5500" dirty="0" smtClean="0"/>
          </a:p>
          <a:p>
            <a:r>
              <a:rPr lang="cs-CZ" sz="5500" dirty="0" smtClean="0"/>
              <a:t>Způsobilé výdaje:</a:t>
            </a:r>
          </a:p>
          <a:p>
            <a:pPr>
              <a:buFont typeface="Wingdings" pitchFamily="2" charset="2"/>
              <a:buChar char="Ø"/>
            </a:pPr>
            <a:r>
              <a:rPr lang="cs-CZ" sz="5500" dirty="0" smtClean="0"/>
              <a:t>Stavební obnova (přestavba, modernizace, statické zabezpečení) či nová výstavba provozovny, kanceláře (včetně nezbytného zázemí pro zaměstnance) </a:t>
            </a:r>
          </a:p>
          <a:p>
            <a:pPr>
              <a:buFont typeface="Wingdings" pitchFamily="2" charset="2"/>
              <a:buChar char="Ø"/>
            </a:pPr>
            <a:r>
              <a:rPr lang="cs-CZ" sz="5500" dirty="0" smtClean="0"/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pPr>
              <a:buFont typeface="Wingdings" pitchFamily="2" charset="2"/>
              <a:buChar char="Ø"/>
            </a:pPr>
            <a:r>
              <a:rPr lang="cs-CZ" sz="5500" dirty="0" smtClean="0"/>
              <a:t>Doplňující výdaje jako součást projektu (úprava povrchů, náklady na výstavbu odstavných a parkovacích stání, oplocení, nákup a výsadba doprovodné zeleně) </a:t>
            </a:r>
          </a:p>
          <a:p>
            <a:pPr>
              <a:buFont typeface="Wingdings" pitchFamily="2" charset="2"/>
              <a:buChar char="Ø"/>
            </a:pPr>
            <a:r>
              <a:rPr lang="cs-CZ" sz="5500" dirty="0" smtClean="0"/>
              <a:t>Nákup nemovitosti (max.10%)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r">
              <a:buNone/>
            </a:pPr>
            <a:r>
              <a:rPr lang="cs-CZ" sz="4500" dirty="0" smtClean="0"/>
              <a:t>Miluše </a:t>
            </a:r>
            <a:r>
              <a:rPr lang="cs-CZ" sz="4500" dirty="0" err="1" smtClean="0"/>
              <a:t>Schillingová</a:t>
            </a:r>
            <a:endParaRPr lang="cs-CZ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4000" dirty="0" smtClean="0"/>
              <a:t>Souhlas </a:t>
            </a:r>
            <a:r>
              <a:rPr lang="cs-CZ" sz="4000" dirty="0" smtClean="0"/>
              <a:t>s </a:t>
            </a:r>
            <a:r>
              <a:rPr lang="cs-CZ" sz="4000" dirty="0" smtClean="0"/>
              <a:t>pořízením </a:t>
            </a:r>
            <a:r>
              <a:rPr lang="cs-CZ" sz="4000" dirty="0" smtClean="0"/>
              <a:t>fotodokumentace</a:t>
            </a:r>
          </a:p>
          <a:p>
            <a:pPr algn="ctr">
              <a:buNone/>
            </a:pPr>
            <a:endParaRPr lang="cs-CZ" sz="4000" dirty="0" smtClean="0"/>
          </a:p>
          <a:p>
            <a:pPr algn="ctr">
              <a:buNone/>
            </a:pPr>
            <a:r>
              <a:rPr lang="cs-CZ" sz="4000" dirty="0" smtClean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err="1" smtClean="0"/>
              <a:t>Fiche</a:t>
            </a:r>
            <a:r>
              <a:rPr lang="cs-CZ" sz="4000" dirty="0" smtClean="0"/>
              <a:t> 4 – Nezemědělské podnikání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Oblast podpory: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Podporovány budou investice do vybraných nezemědělských činností dle Klasifikace CZ-NACE: sekce Zpracovatelský průmysl, Stavebnictví, Velkoobchod a maloobchod, opravy a údržba vozidel, Informační a komunikační činnost, Profesní, vědecké a technické činnosti, Činnost cestovních kanceláří a agentur, Činnosti související se stavbami a úpravou krajiny, Administrativní a kancelářské činnosti, Pořádání konferencí a výstav, Balicí činnosti, Ostatní vzdělávání, Opravy počítačů a výrobků pro osobní spotřebu, Poskytování ostatních osobních služeb</a:t>
            </a:r>
          </a:p>
          <a:p>
            <a:pPr algn="r">
              <a:buNone/>
            </a:pPr>
            <a:endParaRPr lang="cs-CZ" sz="2100" dirty="0" smtClean="0"/>
          </a:p>
          <a:p>
            <a:pPr algn="r">
              <a:buNone/>
            </a:pPr>
            <a:r>
              <a:rPr lang="cs-CZ" sz="2100" dirty="0" smtClean="0"/>
              <a:t>Miluše </a:t>
            </a:r>
            <a:r>
              <a:rPr lang="cs-CZ" sz="2100" dirty="0" err="1" smtClean="0"/>
              <a:t>Schillingová</a:t>
            </a:r>
            <a:endParaRPr lang="cs-CZ" sz="21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5 - Agroturistika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sz="3600" dirty="0" smtClean="0"/>
              <a:t>Alokace na </a:t>
            </a:r>
            <a:r>
              <a:rPr lang="cs-CZ" sz="3600" dirty="0" err="1" smtClean="0"/>
              <a:t>Fichi</a:t>
            </a:r>
            <a:r>
              <a:rPr lang="cs-CZ" sz="3600" dirty="0" smtClean="0"/>
              <a:t>: 4 500 000,- Kč</a:t>
            </a:r>
          </a:p>
          <a:p>
            <a:endParaRPr lang="cs-CZ" sz="3600" dirty="0" smtClean="0"/>
          </a:p>
          <a:p>
            <a:r>
              <a:rPr lang="cs-CZ" sz="3600" dirty="0" smtClean="0"/>
              <a:t>Výše </a:t>
            </a:r>
            <a:r>
              <a:rPr lang="cs-CZ" sz="3600" dirty="0" smtClean="0"/>
              <a:t>dotace: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25% pro velké podniky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35% pro střední podniky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45% pro malé podniky</a:t>
            </a:r>
          </a:p>
          <a:p>
            <a:endParaRPr lang="cs-CZ" sz="3600" dirty="0" smtClean="0"/>
          </a:p>
          <a:p>
            <a:r>
              <a:rPr lang="cs-CZ" sz="3600" dirty="0" smtClean="0"/>
              <a:t>Definice </a:t>
            </a:r>
            <a:r>
              <a:rPr lang="cs-CZ" sz="3600" dirty="0" smtClean="0"/>
              <a:t>žadatele/příjemce: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Podnikatelské subjekty (FO a PO) – </a:t>
            </a:r>
            <a:r>
              <a:rPr lang="cs-CZ" sz="3600" dirty="0" err="1" smtClean="0"/>
              <a:t>mikropodniky</a:t>
            </a:r>
            <a:r>
              <a:rPr lang="cs-CZ" sz="3600" dirty="0" smtClean="0"/>
              <a:t> a malé podniky ve venkovských oblastech, jakož i zemědělci.</a:t>
            </a:r>
          </a:p>
          <a:p>
            <a:endParaRPr lang="cs-CZ" sz="3200" dirty="0" smtClean="0"/>
          </a:p>
          <a:p>
            <a:r>
              <a:rPr lang="cs-CZ" sz="3200" dirty="0" smtClean="0"/>
              <a:t>Oblast </a:t>
            </a:r>
            <a:r>
              <a:rPr lang="cs-CZ" sz="3200" dirty="0" smtClean="0"/>
              <a:t>podpory: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Podporovány budou investice do vybraných nezemědělských činností dle Klasifikace CZ-NACE: sekce Ubytování, stravování a pohostinství, Sportovní, zábavní a rekreační </a:t>
            </a:r>
            <a:r>
              <a:rPr lang="cs-CZ" sz="3200" dirty="0" smtClean="0"/>
              <a:t>činnost</a:t>
            </a:r>
          </a:p>
          <a:p>
            <a:pPr algn="r">
              <a:buNone/>
            </a:pPr>
            <a:r>
              <a:rPr lang="cs-CZ" sz="3200" dirty="0" smtClean="0"/>
              <a:t>Miluše </a:t>
            </a:r>
            <a:r>
              <a:rPr lang="cs-CZ" sz="3200" dirty="0" err="1" smtClean="0"/>
              <a:t>Schillingová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5 - Agroturistika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748464" cy="554461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cs-CZ" sz="1800" dirty="0" smtClean="0"/>
          </a:p>
          <a:p>
            <a:r>
              <a:rPr lang="cs-CZ" sz="1800" dirty="0" smtClean="0"/>
              <a:t>Způsobilé výdaje: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Stavební obnova (přestavba, modernizace, statické zabezpečení) či nová výstavba </a:t>
            </a:r>
            <a:r>
              <a:rPr lang="cs-CZ" sz="1800" dirty="0" err="1" smtClean="0"/>
              <a:t>malokapacitního</a:t>
            </a:r>
            <a:r>
              <a:rPr lang="cs-CZ" sz="1800" dirty="0" smtClean="0"/>
              <a:t> ubytovacího zařízení (včetně stravování a dalších budov a ploch v rámci turistické infrastruktury, sportoviště a příslušné zázemí)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Pořízení strojů, technologií a dalšího vybavení sloužícího pro nezemědělskou činnost (nákup zařízení, užitkových vozů kategorie N1, vybavení, hardware, software) v souvislosti s projektem (včetně montáže a zkoušky před uvedením pořizovaného majetku do stavu způsobilého k užívání)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Doplňující výdaje jako součást projektu (úprava povrchů, náklady na výstavbu odstavných a parkovacích stání, oplocení, nákup a výsadba doprovodné zeleně)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Nákup </a:t>
            </a:r>
            <a:r>
              <a:rPr lang="cs-CZ" sz="1800" dirty="0" smtClean="0"/>
              <a:t>nemovitosti (max.10%)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dirty="0" smtClean="0"/>
              <a:t>Miluše </a:t>
            </a:r>
            <a:r>
              <a:rPr lang="cs-CZ" sz="1800" dirty="0" err="1" smtClean="0"/>
              <a:t>Schillingová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6 – Lesní </a:t>
            </a:r>
            <a:r>
              <a:rPr lang="cs-CZ" dirty="0" err="1" smtClean="0"/>
              <a:t>relax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r>
              <a:rPr lang="cs-CZ" sz="3300" dirty="0" smtClean="0"/>
              <a:t>Alokace na </a:t>
            </a:r>
            <a:r>
              <a:rPr lang="cs-CZ" sz="3300" dirty="0" err="1" smtClean="0"/>
              <a:t>Fichi</a:t>
            </a:r>
            <a:r>
              <a:rPr lang="cs-CZ" sz="3300" dirty="0" smtClean="0"/>
              <a:t>: 812 000,- Kč</a:t>
            </a:r>
          </a:p>
          <a:p>
            <a:r>
              <a:rPr lang="cs-CZ" sz="3300" dirty="0" smtClean="0"/>
              <a:t>Výše </a:t>
            </a:r>
            <a:r>
              <a:rPr lang="cs-CZ" sz="3300" dirty="0" smtClean="0"/>
              <a:t>dotace: 100%</a:t>
            </a:r>
          </a:p>
          <a:p>
            <a:pPr>
              <a:buFont typeface="Wingdings" pitchFamily="2" charset="2"/>
              <a:buChar char="Ø"/>
            </a:pPr>
            <a:endParaRPr lang="cs-CZ" sz="2800" dirty="0" smtClean="0"/>
          </a:p>
          <a:p>
            <a:r>
              <a:rPr lang="cs-CZ" dirty="0" smtClean="0"/>
              <a:t>Definice žadatele/příjemce: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Vlastník, nájemce, </a:t>
            </a:r>
            <a:r>
              <a:rPr lang="cs-CZ" dirty="0" err="1" smtClean="0"/>
              <a:t>pachtýř</a:t>
            </a:r>
            <a:r>
              <a:rPr lang="cs-CZ" dirty="0" smtClean="0"/>
              <a:t> nebo </a:t>
            </a:r>
            <a:r>
              <a:rPr lang="cs-CZ" dirty="0" err="1" smtClean="0"/>
              <a:t>výpujčitel</a:t>
            </a:r>
            <a:r>
              <a:rPr lang="cs-CZ" dirty="0" smtClean="0"/>
              <a:t> </a:t>
            </a:r>
            <a:r>
              <a:rPr lang="cs-CZ" dirty="0" smtClean="0"/>
              <a:t>PUPFL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Sdružení s právní subjektivitou a spolek vlastníků, nájemců, </a:t>
            </a:r>
            <a:r>
              <a:rPr lang="cs-CZ" dirty="0" err="1" smtClean="0"/>
              <a:t>pachtýřů</a:t>
            </a:r>
            <a:r>
              <a:rPr lang="cs-CZ" dirty="0" smtClean="0"/>
              <a:t> nebo </a:t>
            </a:r>
            <a:r>
              <a:rPr lang="cs-CZ" dirty="0" err="1" smtClean="0"/>
              <a:t>výpujčitelů</a:t>
            </a:r>
            <a:r>
              <a:rPr lang="cs-CZ" dirty="0" smtClean="0"/>
              <a:t> PUPFL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Všechny velikosti podniku </a:t>
            </a:r>
          </a:p>
          <a:p>
            <a:pPr>
              <a:buNone/>
            </a:pPr>
            <a:r>
              <a:rPr lang="cs-CZ" dirty="0" smtClean="0"/>
              <a:t>       </a:t>
            </a:r>
            <a:endParaRPr lang="cs-CZ" dirty="0" smtClean="0"/>
          </a:p>
          <a:p>
            <a:r>
              <a:rPr lang="cs-CZ" dirty="0" smtClean="0"/>
              <a:t>Oblast podpory: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Projekty zaměřené na posílení rekreační funkce lesa, např. značení, výstavba a rekonstrukce stezek pro turisty (do šíře 2 m), značení významných přírodních prvků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Aktivity vedoucí k usměrňování návštěvnosti území, např. zřizování odpočinkových stanovišť, přístřešků, informačních tabulí, závory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Opatření k údržbě lesního prostředí, např. zařízení k odkládání odpadků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Opatření k zajištění bezpečnosti návštěvníků lesa, např. mostky, lávky, zábradlí, </a:t>
            </a:r>
            <a:r>
              <a:rPr lang="cs-CZ" dirty="0" smtClean="0"/>
              <a:t>stupně</a:t>
            </a:r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3200" dirty="0" smtClean="0"/>
              <a:t>Alice </a:t>
            </a:r>
            <a:r>
              <a:rPr lang="cs-CZ" sz="3200" dirty="0" err="1" smtClean="0"/>
              <a:t>Kahounová</a:t>
            </a:r>
            <a:r>
              <a:rPr lang="cs-CZ" sz="3200" dirty="0" smtClean="0"/>
              <a:t> </a:t>
            </a:r>
            <a:r>
              <a:rPr lang="cs-CZ" sz="3200" dirty="0" err="1" smtClean="0"/>
              <a:t>DiS</a:t>
            </a:r>
            <a:r>
              <a:rPr lang="cs-CZ" sz="3200" dirty="0" smtClean="0"/>
              <a:t>.</a:t>
            </a:r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6 – Lesní </a:t>
            </a:r>
            <a:r>
              <a:rPr lang="cs-CZ" dirty="0" err="1" smtClean="0"/>
              <a:t>relax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sz="3200" dirty="0" smtClean="0"/>
              <a:t>Způsobilé výdaje: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Opatření k posílení rekreační funkce lesa, značení, výstavba a rekonstrukce stezek pro turisty (do šíře 2 metrů), značení významných přírodních prvků, výstavba herních a naučných prvků, fitness prvků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Opatření k usměrňování návštěvnosti území, zřizování odpočinkových stanovišť, přístřešků, informačních tabulí, závory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Opatření k údržbě lesního prostředí, zařízení k odkládání odpadků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Opatření k zajištění bezpečnosti návštěvníků lesa (mostky, lávky, zábradlí, stupně)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Nákup pozemků </a:t>
            </a:r>
          </a:p>
          <a:p>
            <a:pPr algn="r">
              <a:buNone/>
            </a:pPr>
            <a:r>
              <a:rPr lang="cs-CZ" sz="2100" dirty="0" smtClean="0"/>
              <a:t>Alice</a:t>
            </a:r>
            <a:r>
              <a:rPr lang="cs-CZ" sz="3200" dirty="0" smtClean="0"/>
              <a:t> </a:t>
            </a:r>
            <a:r>
              <a:rPr lang="cs-CZ" sz="2100" dirty="0" err="1" smtClean="0"/>
              <a:t>Kahounová</a:t>
            </a:r>
            <a:r>
              <a:rPr lang="cs-CZ" sz="3200" dirty="0" smtClean="0"/>
              <a:t> </a:t>
            </a:r>
            <a:r>
              <a:rPr lang="cs-CZ" sz="2100" dirty="0" err="1" smtClean="0"/>
              <a:t>DiS</a:t>
            </a:r>
            <a:endParaRPr lang="cs-CZ" sz="2100" dirty="0" smtClean="0"/>
          </a:p>
          <a:p>
            <a:pPr>
              <a:buFont typeface="Wingdings" pitchFamily="2" charset="2"/>
              <a:buChar char="Ø"/>
            </a:pP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7 – Distribuce </a:t>
            </a:r>
            <a:r>
              <a:rPr lang="cs-CZ" dirty="0" smtClean="0"/>
              <a:t>místní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               </a:t>
            </a:r>
            <a:r>
              <a:rPr lang="cs-CZ" dirty="0" smtClean="0"/>
              <a:t> </a:t>
            </a:r>
            <a:r>
              <a:rPr lang="cs-CZ" dirty="0" smtClean="0"/>
              <a:t>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62500" lnSpcReduction="20000"/>
          </a:bodyPr>
          <a:lstStyle/>
          <a:p>
            <a:r>
              <a:rPr lang="cs-CZ" sz="3400" dirty="0" smtClean="0"/>
              <a:t>Alokace na </a:t>
            </a:r>
            <a:r>
              <a:rPr lang="cs-CZ" sz="3400" dirty="0" err="1" smtClean="0"/>
              <a:t>Fichi</a:t>
            </a:r>
            <a:r>
              <a:rPr lang="cs-CZ" sz="3400" dirty="0" smtClean="0"/>
              <a:t>: 2 000 </a:t>
            </a:r>
            <a:r>
              <a:rPr lang="cs-CZ" sz="3400" dirty="0" err="1" smtClean="0"/>
              <a:t>000</a:t>
            </a:r>
            <a:r>
              <a:rPr lang="cs-CZ" sz="3400" dirty="0" smtClean="0"/>
              <a:t>,- </a:t>
            </a:r>
            <a:r>
              <a:rPr lang="cs-CZ" sz="3400" dirty="0" smtClean="0"/>
              <a:t>Kč</a:t>
            </a:r>
          </a:p>
          <a:p>
            <a:endParaRPr lang="cs-CZ" sz="3400" dirty="0" smtClean="0"/>
          </a:p>
          <a:p>
            <a:r>
              <a:rPr lang="cs-CZ" sz="3600" dirty="0" smtClean="0"/>
              <a:t>Výše dotace: 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25% pro velké podniky na přímé výdaje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35% pro střední podniky na přímé výdaje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45% pro malé podniky na přímé výdaje</a:t>
            </a:r>
          </a:p>
          <a:p>
            <a:pPr>
              <a:buFont typeface="Wingdings" pitchFamily="2" charset="2"/>
              <a:buChar char="Ø"/>
            </a:pPr>
            <a:r>
              <a:rPr lang="cs-CZ" sz="3600" dirty="0" smtClean="0"/>
              <a:t>50% na výdaje na spolupráci</a:t>
            </a:r>
          </a:p>
          <a:p>
            <a:pPr>
              <a:buNone/>
            </a:pPr>
            <a:endParaRPr lang="cs-CZ" sz="3400" dirty="0" smtClean="0"/>
          </a:p>
          <a:p>
            <a:r>
              <a:rPr lang="cs-CZ" sz="3400" dirty="0" smtClean="0"/>
              <a:t>Definice </a:t>
            </a:r>
            <a:r>
              <a:rPr lang="cs-CZ" sz="3400" dirty="0" smtClean="0"/>
              <a:t>žadatele/příjemce: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Zemědělský podnikatel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Obec nebo dobrovolný svazek obcí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Výrobce potravin nebo surovin určených pro lidskou spotřebu</a:t>
            </a:r>
          </a:p>
          <a:p>
            <a:pPr>
              <a:buFont typeface="Wingdings" pitchFamily="2" charset="2"/>
              <a:buChar char="Ø"/>
            </a:pPr>
            <a:r>
              <a:rPr lang="cs-CZ" sz="3400" dirty="0" smtClean="0"/>
              <a:t>NNO – Spolky, Obecně prospěšné společnosti, Ústavy, Zájmová sdružení</a:t>
            </a:r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Miluše </a:t>
            </a:r>
            <a:r>
              <a:rPr lang="cs-CZ" dirty="0" err="1" smtClean="0"/>
              <a:t>Schillingová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7 – Distribuce místní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                </a:t>
            </a:r>
            <a:r>
              <a:rPr lang="cs-CZ" dirty="0" smtClean="0"/>
              <a:t>produkce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r>
              <a:rPr lang="cs-CZ" sz="3200" dirty="0" smtClean="0"/>
              <a:t>Oblast </a:t>
            </a:r>
            <a:r>
              <a:rPr lang="cs-CZ" sz="3200" dirty="0" smtClean="0"/>
              <a:t>podpory: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Podpora minimálně dvou subjektů, která vede k vytváření a rozvoji KDŘ a místních trhů (zpracování a prodej musí odehrávat do 75 km od podniku, z něhož zem. produkt pochází)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Koordinace spolupracujících subjektů, tj. spolupráce na tvorbě podnikatelského plánu spolupráce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Společné investice na realizaci projektu a společnou propagaci KDŘ nebo místního trhu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Formou podporované spolupráce může být společný prodej v místní prodejně, společný prodej ze dvora, společná organizace  přímého prodeje spotřebiteli (např. </a:t>
            </a:r>
            <a:r>
              <a:rPr lang="cs-CZ" sz="3200" dirty="0" err="1" smtClean="0"/>
              <a:t>bedýnkový</a:t>
            </a:r>
            <a:r>
              <a:rPr lang="cs-CZ" sz="3200" dirty="0" smtClean="0"/>
              <a:t> prodej)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/>
              <a:t>Podpoření stávající skupiny spolupracujících subjektů při realizaci nového projektu (ne aktivity, které již probíhají!)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Způsobilé výdaje:</a:t>
            </a:r>
          </a:p>
          <a:p>
            <a:r>
              <a:rPr lang="cs-CZ" dirty="0" smtClean="0"/>
              <a:t>Výdaje na spolupráci – vypracování podnikatelského plánu, náklady na propagační činnost</a:t>
            </a:r>
          </a:p>
          <a:p>
            <a:r>
              <a:rPr lang="cs-CZ" dirty="0" smtClean="0"/>
              <a:t>Přímé investiční výdaje – společné pořízení strojů, technologie, zařízení a vybavení související s projektem, nová výstavba či modernizace nemovitého majetku, investiční náklady na pořízení </a:t>
            </a:r>
            <a:r>
              <a:rPr lang="cs-CZ" dirty="0" smtClean="0"/>
              <a:t>e - </a:t>
            </a:r>
            <a:r>
              <a:rPr lang="cs-CZ" dirty="0" err="1" smtClean="0"/>
              <a:t>shopu</a:t>
            </a:r>
            <a:r>
              <a:rPr lang="cs-CZ" dirty="0" smtClean="0"/>
              <a:t> </a:t>
            </a:r>
            <a:r>
              <a:rPr lang="cs-CZ" dirty="0" smtClean="0"/>
              <a:t>v souvislosti s </a:t>
            </a:r>
            <a:r>
              <a:rPr lang="cs-CZ" dirty="0" smtClean="0"/>
              <a:t>projektem</a:t>
            </a:r>
          </a:p>
          <a:p>
            <a:pPr algn="r">
              <a:buNone/>
            </a:pPr>
            <a:r>
              <a:rPr lang="cs-CZ" dirty="0" smtClean="0"/>
              <a:t>Miluše </a:t>
            </a:r>
            <a:r>
              <a:rPr lang="cs-CZ" dirty="0" err="1" smtClean="0"/>
              <a:t>Schillingová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069160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cs-CZ" sz="3200" dirty="0" smtClean="0"/>
              <a:t>V případě, že projekt/část projektu podléhá řízení stavebního úřadu, pak ke dni podání Žádosti o dotaci na MAS platný a ke dni předložení přílohy na MAS pravomocný (v případě veřejnoprávní smlouvy účinný) odpovídající </a:t>
            </a:r>
            <a:r>
              <a:rPr lang="cs-CZ" sz="3200" b="1" dirty="0" smtClean="0"/>
              <a:t>správní akt stavebního úřadu</a:t>
            </a:r>
            <a:r>
              <a:rPr lang="cs-CZ" sz="3200" dirty="0" smtClean="0"/>
              <a:t> (dle obecných podmínek Pravidel, kapitola 1. „Řízení stavebního úřadu“), na jehož základě lze projekt/část projektu realizovat – prostá kopie. </a:t>
            </a:r>
          </a:p>
          <a:p>
            <a:pPr lvl="0">
              <a:defRPr/>
            </a:pPr>
            <a:endParaRPr lang="cs-CZ" sz="3200" dirty="0" smtClean="0"/>
          </a:p>
          <a:p>
            <a:pPr lvl="0">
              <a:defRPr/>
            </a:pPr>
            <a:r>
              <a:rPr lang="cs-CZ" sz="3200" dirty="0" smtClean="0"/>
              <a:t>V případě, že projekt/část projektu podléhá řízení stavebního úřadu, pak stavebním úřadem ověřená </a:t>
            </a:r>
            <a:r>
              <a:rPr lang="cs-CZ" sz="3200" b="1" dirty="0" smtClean="0"/>
              <a:t>projektová dokumentace</a:t>
            </a:r>
            <a:r>
              <a:rPr lang="cs-CZ" sz="3200" dirty="0" smtClean="0"/>
              <a:t> předkládaná k řízení stavebního úřadu v souladu se zákonem č. 183/2006 Sb., o územním plánování a stavebním řádu (stavební zákon), ve znění pozdějších předpisů, a příslušnými prováděcími předpisy – prostá kopie (lze předložit v listinné podobě</a:t>
            </a:r>
            <a:r>
              <a:rPr lang="cs-CZ" sz="3200" dirty="0" smtClean="0"/>
              <a:t>).</a:t>
            </a:r>
          </a:p>
          <a:p>
            <a:pPr lvl="0">
              <a:defRPr/>
            </a:pPr>
            <a:endParaRPr lang="cs-CZ" sz="3200" dirty="0" smtClean="0"/>
          </a:p>
          <a:p>
            <a:pPr lvl="0">
              <a:defRPr/>
            </a:pPr>
            <a:endParaRPr lang="cs-CZ" sz="3200" dirty="0" smtClean="0"/>
          </a:p>
          <a:p>
            <a:pPr lvl="0" algn="r">
              <a:buNone/>
              <a:defRPr/>
            </a:pPr>
            <a:endParaRPr lang="cs-CZ" sz="3200" dirty="0" smtClean="0"/>
          </a:p>
          <a:p>
            <a:pPr lvl="0" algn="r">
              <a:buNone/>
              <a:defRPr/>
            </a:pPr>
            <a:endParaRPr lang="cs-CZ" sz="3200" dirty="0" smtClean="0"/>
          </a:p>
          <a:p>
            <a:pPr lvl="0" algn="r">
              <a:buNone/>
              <a:defRPr/>
            </a:pPr>
            <a:r>
              <a:rPr lang="cs-CZ" sz="32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3200" dirty="0" err="1" smtClean="0"/>
              <a:t>Hienlová</a:t>
            </a:r>
            <a:endParaRPr lang="cs-CZ" sz="3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Půdorys stavby/půdorys dispozice technologie </a:t>
            </a:r>
            <a:r>
              <a:rPr lang="cs-CZ" dirty="0" smtClean="0"/>
              <a:t>v odpovídajícím měřítku s vyznačením rozměrů stavby/technologie k projektu/části projektu, pokud není přílohou projektová dokumentace předkládaná k řízení stavebního úřadu v souladu se zákonem č. 183/2006 Sb. o územním plánování a stavebním řádu (stavební zákon), ve znění pozdějších předpisů, a příslušnými prováděcími předpisy – prostá kopie. </a:t>
            </a:r>
          </a:p>
          <a:p>
            <a:endParaRPr lang="cs-CZ" dirty="0" smtClean="0"/>
          </a:p>
          <a:p>
            <a:r>
              <a:rPr lang="cs-CZ" b="1" dirty="0" smtClean="0"/>
              <a:t>Katastrální mapa s vyznačením lokalizace předmětu projektu </a:t>
            </a:r>
            <a:r>
              <a:rPr lang="cs-CZ" dirty="0" smtClean="0"/>
              <a:t>(netýká se mobilních strojů) v odpovídajícím měřítku, ze které budou patrná čísla pozemků, hranice pozemků, název katastrálního území a měřítko mapy (není-li součástí projektové dokumentace) – prostá kopie. </a:t>
            </a:r>
            <a:endParaRPr lang="cs-CZ" dirty="0" smtClean="0"/>
          </a:p>
          <a:p>
            <a:pPr algn="r">
              <a:buNone/>
            </a:pPr>
            <a:endParaRPr lang="cs-CZ" sz="2800" dirty="0" smtClean="0"/>
          </a:p>
          <a:p>
            <a:pPr algn="r">
              <a:buNone/>
            </a:pPr>
            <a:endParaRPr lang="cs-CZ" sz="2800" dirty="0" smtClean="0"/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</a:t>
            </a:r>
            <a:r>
              <a:rPr lang="cs-CZ" dirty="0" smtClean="0"/>
              <a:t>obecné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Formuláře pro posouzení </a:t>
            </a:r>
            <a:r>
              <a:rPr lang="cs-CZ" b="1" dirty="0" smtClean="0"/>
              <a:t>finančního zdraví </a:t>
            </a:r>
            <a:r>
              <a:rPr lang="cs-CZ" dirty="0" smtClean="0"/>
              <a:t>žadatele, u něhož je prokázání vyžadováno. </a:t>
            </a:r>
          </a:p>
          <a:p>
            <a:endParaRPr lang="cs-CZ" dirty="0" smtClean="0"/>
          </a:p>
          <a:p>
            <a:r>
              <a:rPr lang="cs-CZ" dirty="0" smtClean="0"/>
              <a:t>Pokud žadatel uplatňuje nárok na vyšší míru dotace (kromě oblastí LFA) nebo se jedná o žadatele, který musí pro splnění definice spadat do určité kategorie podniku podle velikosti nebo žádá v režimu </a:t>
            </a:r>
            <a:r>
              <a:rPr lang="cs-CZ" i="1" dirty="0" smtClean="0"/>
              <a:t>de </a:t>
            </a:r>
            <a:r>
              <a:rPr lang="cs-CZ" i="1" dirty="0" err="1" smtClean="0"/>
              <a:t>minimis</a:t>
            </a:r>
            <a:r>
              <a:rPr lang="cs-CZ" i="1" dirty="0" smtClean="0"/>
              <a:t> – </a:t>
            </a:r>
            <a:r>
              <a:rPr lang="cs-CZ" b="1" i="1" dirty="0" smtClean="0"/>
              <a:t>Prohlášení o zařazení podniku do kategorie </a:t>
            </a:r>
            <a:r>
              <a:rPr lang="cs-CZ" b="1" i="1" dirty="0" err="1" smtClean="0"/>
              <a:t>mikropodniků</a:t>
            </a:r>
            <a:r>
              <a:rPr lang="cs-CZ" b="1" i="1" dirty="0" smtClean="0"/>
              <a:t>, malých a středních podniků</a:t>
            </a:r>
            <a:r>
              <a:rPr lang="cs-CZ" i="1" dirty="0" smtClean="0"/>
              <a:t> podle velikosti dle Přílohy 5 Pravidel (elektronický formulář ke stažení na www.</a:t>
            </a:r>
            <a:r>
              <a:rPr lang="cs-CZ" i="1" dirty="0" err="1" smtClean="0"/>
              <a:t>eagri.cz</a:t>
            </a:r>
            <a:r>
              <a:rPr lang="cs-CZ" i="1" dirty="0" smtClean="0"/>
              <a:t>/</a:t>
            </a:r>
            <a:r>
              <a:rPr lang="cs-CZ" i="1" dirty="0" err="1" smtClean="0"/>
              <a:t>prv</a:t>
            </a:r>
            <a:r>
              <a:rPr lang="cs-CZ" i="1" dirty="0" smtClean="0"/>
              <a:t> a www.</a:t>
            </a:r>
            <a:r>
              <a:rPr lang="cs-CZ" i="1" dirty="0" err="1" smtClean="0"/>
              <a:t>szif.cz</a:t>
            </a:r>
            <a:r>
              <a:rPr lang="cs-CZ" i="1" dirty="0" smtClean="0"/>
              <a:t>). </a:t>
            </a:r>
          </a:p>
          <a:p>
            <a:endParaRPr lang="cs-CZ" dirty="0" smtClean="0"/>
          </a:p>
          <a:p>
            <a:r>
              <a:rPr lang="cs-CZ" dirty="0" smtClean="0"/>
              <a:t>V případě nákupu nemovitosti jako výdaje, ze kterého je stanovena dotace, </a:t>
            </a:r>
            <a:r>
              <a:rPr lang="cs-CZ" b="1" dirty="0" smtClean="0"/>
              <a:t>znalecký posudek</a:t>
            </a:r>
            <a:r>
              <a:rPr lang="cs-CZ" dirty="0" smtClean="0"/>
              <a:t>, ne starší než 6 měsíců před podáním Žádosti o dotaci na MAS - prostá </a:t>
            </a:r>
            <a:r>
              <a:rPr lang="cs-CZ" dirty="0" smtClean="0"/>
              <a:t>kopie.</a:t>
            </a:r>
          </a:p>
          <a:p>
            <a:pPr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268760"/>
          </a:xfrm>
        </p:spPr>
        <p:txBody>
          <a:bodyPr/>
          <a:lstStyle/>
          <a:p>
            <a:r>
              <a:rPr lang="cs-CZ" dirty="0" smtClean="0"/>
              <a:t>Vyhlášené </a:t>
            </a:r>
            <a:r>
              <a:rPr lang="cs-CZ" dirty="0" err="1" smtClean="0"/>
              <a:t>Fiche</a:t>
            </a:r>
            <a:r>
              <a:rPr lang="cs-CZ" dirty="0" smtClean="0"/>
              <a:t> a alokace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424935" cy="518457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16773"/>
                <a:gridCol w="2484579"/>
                <a:gridCol w="3357516"/>
                <a:gridCol w="1866067"/>
              </a:tblGrid>
              <a:tr h="480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/>
                        <a:t>Číslo </a:t>
                      </a:r>
                      <a:r>
                        <a:rPr lang="cs-CZ" sz="1200" dirty="0" err="1"/>
                        <a:t>Fiche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/>
                        <a:t>Název Fiche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Vazba Fiche na článek Nařízení EP a Rady (EU) č. 1305/2013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/>
                        <a:t>Alokace</a:t>
                      </a:r>
                      <a:endParaRPr lang="cs-CZ" sz="120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/>
                        <a:t>pro 1. výzvu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03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1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Zemědělské podnikání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/>
                        <a:t>Článek 17, odstavec 1., písmeno a) – Investice do zemědělských podniků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3 000 000,-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kern="1200"/>
                        <a:t>2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Zpracování zemědělských komodit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100"/>
                        <a:t>Článek 17, odstavec 1., písmeno b) - Zpracování a uvádění na trh zemědělských produktů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1 500 000,-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3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Lesní infrastruktura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Článek 17, odstavec 1., písmeno c) – Lesnická infrastruktura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7 000 000,-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4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Nezemědělské podnikání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Článek 19, odstavec 1., písmeno b) – Podpora investic na založení nebo rozvoj nezemědělských činností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4 000 000,-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06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5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Agroturistika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Článek 19, odstavec 1., písmeno b) – Podpora investic na založení nebo rozvoj nezemědělských činností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4 500 000,-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0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6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Lesní relax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Článek 25 – Neproduktivní investice v lesích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812 000,- Kč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010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/>
                        <a:t>7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Distribuce místní produkce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/>
                        <a:t>Článek 35, odstavec 2., písmeno d) – Horizontální a vertikální spolupráce mezi účastníky krátkých dodavatelských řetězců a místních trhů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/>
                        <a:t>2 000 </a:t>
                      </a:r>
                      <a:r>
                        <a:rPr lang="cs-CZ" sz="1200" dirty="0" err="1"/>
                        <a:t>000</a:t>
                      </a:r>
                      <a:r>
                        <a:rPr lang="cs-CZ" sz="1200" dirty="0"/>
                        <a:t>,- Kč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069160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1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Souhlasné stanovisko Ministerstva životního prostředí dle závazného vzoru (vydává krajské středisko Agentura ochrany přírody a krajiny České republiky nebo místně příslušná správa NP). Příloha bude požadována pouze v případě, kdy předmětem dotace bude výstavba/rekonstrukce oplocení pastevního areálu nebo chov vodní drůbeže (viz Příloha 7 Pravidel)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projektu vyžadujícího posouzení vlivu záměru na životní prostředí dle přílohy č. 1 zákona č. 100/2001 Sb., o posuzování vlivů na životní prostředí a o změně některých souvisejících zákonů (zákon o posuzování vlivů na životní prostředí), ve znění pozdějších předpisů,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- prostá kopie. 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r>
              <a:rPr lang="cs-CZ" sz="3200" dirty="0" smtClean="0"/>
              <a:t>								</a:t>
            </a:r>
            <a:r>
              <a:rPr lang="cs-CZ" sz="2600" dirty="0" err="1" smtClean="0"/>
              <a:t>Ing.Monika</a:t>
            </a:r>
            <a:r>
              <a:rPr lang="cs-CZ" sz="2600" dirty="0" smtClean="0"/>
              <a:t> </a:t>
            </a:r>
            <a:r>
              <a:rPr lang="cs-CZ" sz="2600" dirty="0" err="1" smtClean="0"/>
              <a:t>Hienlová</a:t>
            </a:r>
            <a:endParaRPr lang="cs-CZ" sz="2600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2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 projektů zpracování zemědělských produktů, kdy výstupním produktem je produkt nespadající pod přílohu I Smlouvy o fungování EU, které vyžadují posouzení vlivu záměru na životní prostředí dle přílohy č. 1 zákona č. 100/2001 Sb., o posuzování vlivů na životní prostředí a o změně některých souvisejících zákonů (zákon o posuzování vlivů na životní prostředí), ve znění pozdějších předpisů,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- prostá kopie. </a:t>
            </a:r>
            <a:endParaRPr lang="cs-CZ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496944" cy="4608512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3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 výstavby lesní cesty (1L nebo 2L) nebo v případě rekonstrukce lesní svážnice (3L) nebo technologické linky (4L) na lesní cestu (1L nebo 2L) Vyjádření ÚHÚL dle závazného vzoru v Příloze 6 Pravidel (vydává příslušná pobočka ÚHÚL)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není předkládaná stavebním úřadem ověřená projektová dokumentace předkládaná k řízení stavebního úřadu v souladu se zákonem č. 183/2006 Sb., o územním plánování a stavebním řádu (stavební zákon), ve znění pozdějších předpisů, projektová dokumentace vypracovaná autorizovanou osobou v souladu s příslušnými prováděcími předpisy, ze které je zřejmé splnění parametrů lesní cesty dle ČSN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Souhlasné stanovisko Ministerstva životního prostředí dle závazného vzoru Přílohy 7 Pravidel (vydává správa národního parku nebo regionální pracoviště Agentury ochrany přírody a krajiny České republiky) – prostá kopie. </a:t>
            </a:r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32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3200" dirty="0" err="1" smtClean="0"/>
              <a:t>Hienlová</a:t>
            </a:r>
            <a:endParaRPr lang="cs-CZ" sz="32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496944" cy="5030019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Výpis z katastru nemovitostí ne starší 3 měsíců od data podání Žádosti o dotaci na MAS, kde je žadatel uveden jako vlastník lesního pozemku bezprostředně zpřístupněného lesní cestou, která je předmětem projektu (dokument může být informativního charakteru). V případě, že je žadatel nájemce/</a:t>
            </a:r>
            <a:r>
              <a:rPr lang="cs-CZ" dirty="0" err="1" smtClean="0"/>
              <a:t>pachtýř</a:t>
            </a:r>
            <a:r>
              <a:rPr lang="cs-CZ" dirty="0" smtClean="0"/>
              <a:t>/</a:t>
            </a:r>
            <a:r>
              <a:rPr lang="cs-CZ" dirty="0" err="1" smtClean="0"/>
              <a:t>vypůjčitel</a:t>
            </a:r>
            <a:r>
              <a:rPr lang="cs-CZ" dirty="0" smtClean="0"/>
              <a:t> lesního pozemku, doloží na daný pozemek výpis z katastru nemovitostí ne starší 3 měsíců od data podání Žádosti o dotaci na MAS (dokument může být informativního charakteru) a nájemní/pachtovní smlouvu či smlouvu o výpůjčce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projektu vyžadujícího posouzení vlivu záměru na životní prostředí dle přílohy č. 1 zákona č. 100/2001 Sb., o posuzování vlivů na životní prostředí a o změně některých souvisejících zákonů (zákon o posuzování vlivů na životní prostředí), ve znění pozdějších předpisů,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- prostá kopie. 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32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3200" dirty="0" err="1" smtClean="0"/>
              <a:t>Hienlová</a:t>
            </a:r>
            <a:endParaRPr lang="cs-CZ" sz="3200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97152"/>
          </a:xfrm>
        </p:spPr>
        <p:txBody>
          <a:bodyPr>
            <a:normAutofit fontScale="925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4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je dotace poskytována v režimu blokové výjimky na zásadní změnu výrobního postupu, pak Kartu majetku pro majetek užívaný při činnosti, jež má být modernizována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je dotace poskytována v režimu blokové výjimky na rozšíření výrobního sortimentu stávající provozovny, pak Kartu majetku znovupoužitého majetku – prostá kopie. </a:t>
            </a:r>
            <a:endParaRPr lang="cs-CZ" dirty="0" smtClean="0"/>
          </a:p>
          <a:p>
            <a:pPr algn="r">
              <a:buNone/>
            </a:pPr>
            <a:r>
              <a:rPr lang="cs-CZ" sz="1900" dirty="0" err="1" smtClean="0"/>
              <a:t>Ing.Monika</a:t>
            </a:r>
            <a:r>
              <a:rPr lang="cs-CZ" sz="1900" dirty="0" smtClean="0"/>
              <a:t> </a:t>
            </a:r>
            <a:r>
              <a:rPr lang="cs-CZ" sz="1900" dirty="0" err="1" smtClean="0"/>
              <a:t>Hienlová</a:t>
            </a:r>
            <a:endParaRPr lang="cs-CZ" sz="19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676456" cy="5085184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5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se projekt týká činností R 93 nebo I </a:t>
            </a:r>
            <a:r>
              <a:rPr lang="cs-CZ" dirty="0" smtClean="0"/>
              <a:t>56 </a:t>
            </a:r>
            <a:r>
              <a:rPr lang="cs-CZ" dirty="0" smtClean="0"/>
              <a:t>dle CZ NACE, doloží žadatel dokument prokazující, že v okruhu 10 km od místa realizace se nachází objekt venkovské turistiky s návštěvností min. 2000 osob/rok; v dokumentaci musí být uveden i popis způsobu výpočtu návštěvnosti, pokud způsob nevyplývá z charakteru dokumentu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je dotace poskytována v režimu blokové výjimky na zásadní změnu výrobního postupu, pak Kartu majetku pro majetek užívaný při činnosti, jež má být modernizována – prostá kopie.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 případě, že je dotace poskytována v režimu blokové výjimky na rozšíření výrobního sortimentu stávající provozovny, pak Kartu majetku znovupoužitého majetku – prostá kopie. </a:t>
            </a:r>
            <a:endParaRPr lang="cs-CZ" dirty="0" smtClean="0"/>
          </a:p>
          <a:p>
            <a:pPr algn="r">
              <a:buNone/>
            </a:pPr>
            <a:endParaRPr lang="cs-CZ" sz="2300" dirty="0" smtClean="0"/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 algn="r">
              <a:buNone/>
            </a:pPr>
            <a:endParaRPr lang="cs-CZ" sz="2300" dirty="0" smtClean="0"/>
          </a:p>
          <a:p>
            <a:pPr algn="r">
              <a:buNone/>
            </a:pPr>
            <a:endParaRPr lang="cs-CZ" sz="2300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8840"/>
            <a:ext cx="8748464" cy="4869160"/>
          </a:xfrm>
        </p:spPr>
        <p:txBody>
          <a:bodyPr/>
          <a:lstStyle/>
          <a:p>
            <a:r>
              <a:rPr lang="cs-CZ" dirty="0" err="1" smtClean="0"/>
              <a:t>Fiche</a:t>
            </a:r>
            <a:r>
              <a:rPr lang="cs-CZ" dirty="0" smtClean="0"/>
              <a:t> 6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Specifické přílohy nejsou </a:t>
            </a:r>
            <a:r>
              <a:rPr lang="cs-CZ" dirty="0" smtClean="0"/>
              <a:t>požadovány</a:t>
            </a:r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endParaRPr lang="cs-CZ" sz="1800" dirty="0" smtClean="0"/>
          </a:p>
          <a:p>
            <a:pPr algn="r">
              <a:buNone/>
            </a:pPr>
            <a:r>
              <a:rPr lang="cs-CZ" sz="1800" dirty="0" err="1" smtClean="0"/>
              <a:t>Ing.Monika</a:t>
            </a:r>
            <a:r>
              <a:rPr lang="cs-CZ" sz="1800" dirty="0" smtClean="0"/>
              <a:t> </a:t>
            </a:r>
            <a:r>
              <a:rPr lang="cs-CZ" sz="1800" dirty="0" err="1" smtClean="0"/>
              <a:t>Hienlová</a:t>
            </a:r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676456" cy="5157192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7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Podnikatelský plán dle osnovy uvedené v Příloze 18 Pravidel.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Stanovy, případně zakladatelská listina spolupracujícího subjektu v případě, že spolupracující subjekt v uskupení je nestátní neziskovou organizací, která není zapsaná ve spolkovém rejstříku (v případě zájmového sdružení právnických osob) nebo ve veřejném rejstříku (podle zákona č. 304/2013, o veřejných rejstřících právnických a fyzických osob).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Smlouva o spolupráci podepsaná v souladu se stanoveným způsobem pro právoplatné jednání a podepisování za všechny spolupracující subjekty - prostá kopie. </a:t>
            </a:r>
            <a:endParaRPr lang="cs-CZ" dirty="0" smtClean="0"/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800" dirty="0" smtClean="0"/>
              <a:t>Doklady, z nichž vychází hypotetické srovnání uvedené v Žádosti o dotaci – prostá kopie. (Žadatel doloží písemné doklady, informace a postupy používané žadatelem při hodnocení a schvalování investic příslušným orgánem žadatele nebo vnitřními dokumenty, kterými se řídí). Žadatel v projektu uvede průměrnou míru návratnosti realizovaných investičních projektů za poslední tři roky. Žadatel uvede srovnání návratnosti projektu s běžnou mírou návratnosti, kterou podnik uplatňuje na další investiční projekty podobného druhu. Žadatel dále doloží, že výše podpory u přímých výdajů na konkrétní projekty spojené s prováděním podnikatelského plánu spolupráce odpovídá čistým dodatečným nákladům na realizaci investice, a to na základě hypotetického srovnávacího scénáře se situací, kdy by podpora nebyla poskytnuta. Dokládá se v případě, že alespoň jedním spolupracujícím subjektem je </a:t>
            </a:r>
            <a:r>
              <a:rPr lang="cs-CZ" sz="1800" b="1" dirty="0" smtClean="0"/>
              <a:t>velký podnik</a:t>
            </a:r>
            <a:r>
              <a:rPr lang="cs-CZ" sz="18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1800" dirty="0" smtClean="0"/>
              <a:t>Čestné prohlášení, že poskytnutá dotace nezvýší vnitřní návratnost tohoto projektu nad běžnou míru návratnosti uplatňovanou daným podnikem v jiných investičních projektech podobného druhu</a:t>
            </a:r>
            <a:r>
              <a:rPr lang="cs-CZ" sz="1800" dirty="0" smtClean="0"/>
              <a:t>.</a:t>
            </a:r>
          </a:p>
          <a:p>
            <a:pPr algn="r">
              <a:buNone/>
            </a:pPr>
            <a:r>
              <a:rPr lang="cs-CZ" sz="1800" dirty="0" err="1" smtClean="0"/>
              <a:t>Ing.Monika</a:t>
            </a:r>
            <a:r>
              <a:rPr lang="cs-CZ" sz="1800" dirty="0" smtClean="0"/>
              <a:t> </a:t>
            </a:r>
            <a:r>
              <a:rPr lang="cs-CZ" sz="1800" dirty="0" err="1" smtClean="0"/>
              <a:t>Hienlová</a:t>
            </a:r>
            <a:endParaRPr lang="cs-CZ" sz="1800" dirty="0" smtClean="0"/>
          </a:p>
          <a:p>
            <a:pPr>
              <a:buFont typeface="Wingdings" pitchFamily="2" charset="2"/>
              <a:buChar char="Ø"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předkládané k </a:t>
            </a:r>
            <a:r>
              <a:rPr lang="cs-CZ" dirty="0" err="1" smtClean="0"/>
              <a:t>ŽoD</a:t>
            </a:r>
            <a:r>
              <a:rPr lang="cs-CZ" dirty="0" smtClean="0"/>
              <a:t> - specifické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U projektu vyžadujícího posouzení vlivu záměru na životní prostředí dle přílohy č. 1 zákona č. 100/2001 Sb., o posuzování vlivů na životní prostředí a o změně některých souvisejících zákonů (zákon o posuzování vlivů na životní prostředí), ve znění pozdějších předpisů, sdělení k podlimitnímu záměru se závěrem, že předložený záměr nepodléhá zjišťovacímu řízení, nebo závěr zjišťovacího řízení s výrokem, že záměr nepodléhá dalšímu posuzování nebo souhlasné stanovisko příslušného úřadu k posouzení vlivu záměru na životní prostředí – prostá kopie</a:t>
            </a:r>
            <a:r>
              <a:rPr lang="cs-CZ" dirty="0" smtClean="0"/>
              <a:t>.</a:t>
            </a:r>
          </a:p>
          <a:p>
            <a:pPr algn="r">
              <a:buNone/>
            </a:pPr>
            <a:r>
              <a:rPr lang="cs-CZ" sz="23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cs-CZ" sz="3200" dirty="0" smtClean="0"/>
              <a:t>Pravidla 19.2.1 pro žadatele, kterými se stanovují podmínky pro poskytování dotace na projekty programu PRV na období 2014 – 2020</a:t>
            </a:r>
          </a:p>
          <a:p>
            <a:r>
              <a:rPr lang="cs-CZ" sz="3200" dirty="0" smtClean="0"/>
              <a:t>Interní postupy PRV</a:t>
            </a:r>
          </a:p>
          <a:p>
            <a:r>
              <a:rPr lang="cs-CZ" sz="3200" dirty="0" smtClean="0"/>
              <a:t>Příručka pro zadávání VZ</a:t>
            </a:r>
          </a:p>
          <a:p>
            <a:r>
              <a:rPr lang="cs-CZ" sz="3200" dirty="0" smtClean="0"/>
              <a:t>Příručka pro publicitu</a:t>
            </a:r>
          </a:p>
          <a:p>
            <a:r>
              <a:rPr lang="cs-CZ" sz="3200" dirty="0" smtClean="0"/>
              <a:t>Posuzování finančního zdraví</a:t>
            </a:r>
          </a:p>
          <a:p>
            <a:r>
              <a:rPr lang="cs-CZ" sz="3200" dirty="0" smtClean="0"/>
              <a:t>Postup pro vygenerování </a:t>
            </a:r>
            <a:r>
              <a:rPr lang="cs-CZ" sz="3200" dirty="0" err="1" smtClean="0"/>
              <a:t>Žod</a:t>
            </a:r>
            <a:r>
              <a:rPr lang="cs-CZ" sz="3200" dirty="0" smtClean="0"/>
              <a:t>, předání na MAS a registrace na RO SZIF</a:t>
            </a:r>
          </a:p>
          <a:p>
            <a:r>
              <a:rPr lang="cs-CZ" sz="3200" dirty="0" smtClean="0"/>
              <a:t>Potřebné dokumenty naleznete na </a:t>
            </a:r>
            <a:r>
              <a:rPr lang="cs-CZ" sz="3200" dirty="0" smtClean="0">
                <a:hlinkClick r:id="rId2"/>
              </a:rPr>
              <a:t>http://www.</a:t>
            </a:r>
            <a:r>
              <a:rPr lang="cs-CZ" sz="3200" dirty="0" err="1" smtClean="0">
                <a:hlinkClick r:id="rId2"/>
              </a:rPr>
              <a:t>maskrajinasrdce.cz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cs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integrovana</a:t>
            </a:r>
            <a:r>
              <a:rPr lang="cs-CZ" sz="3200" dirty="0" smtClean="0">
                <a:hlinkClick r:id="rId2"/>
              </a:rPr>
              <a:t>-strategie-</a:t>
            </a:r>
            <a:r>
              <a:rPr lang="cs-CZ" sz="3200" dirty="0" err="1" smtClean="0">
                <a:hlinkClick r:id="rId2"/>
              </a:rPr>
              <a:t>uzemi</a:t>
            </a:r>
            <a:r>
              <a:rPr lang="cs-CZ" sz="3200" dirty="0" smtClean="0">
                <a:hlinkClick r:id="rId2"/>
              </a:rPr>
              <a:t>-2014-2020-</a:t>
            </a:r>
            <a:r>
              <a:rPr lang="cs-CZ" sz="3200" dirty="0" err="1" smtClean="0">
                <a:hlinkClick r:id="rId2"/>
              </a:rPr>
              <a:t>sclld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vyzvy</a:t>
            </a:r>
            <a:r>
              <a:rPr lang="cs-CZ" sz="3200" dirty="0" smtClean="0">
                <a:hlinkClick r:id="rId2"/>
              </a:rPr>
              <a:t>/</a:t>
            </a:r>
            <a:r>
              <a:rPr lang="cs-CZ" sz="3200" dirty="0" err="1" smtClean="0">
                <a:hlinkClick r:id="rId2"/>
              </a:rPr>
              <a:t>prv</a:t>
            </a:r>
            <a:r>
              <a:rPr lang="cs-CZ" sz="3200" dirty="0" smtClean="0"/>
              <a:t> a na stránkách </a:t>
            </a:r>
            <a:r>
              <a:rPr lang="cs-CZ" sz="3200" dirty="0" smtClean="0">
                <a:hlinkClick r:id="rId3"/>
              </a:rPr>
              <a:t>www.</a:t>
            </a:r>
            <a:r>
              <a:rPr lang="cs-CZ" sz="3200" dirty="0" err="1" smtClean="0">
                <a:hlinkClick r:id="rId3"/>
              </a:rPr>
              <a:t>szif.cz</a:t>
            </a:r>
            <a:endParaRPr lang="cs-CZ" sz="3200" dirty="0" smtClean="0"/>
          </a:p>
          <a:p>
            <a:pPr algn="r">
              <a:buNone/>
            </a:pPr>
            <a:r>
              <a:rPr lang="cs-CZ" dirty="0" smtClean="0"/>
              <a:t>                                                                                                                             </a:t>
            </a:r>
            <a:r>
              <a:rPr lang="cs-CZ" dirty="0" err="1" smtClean="0"/>
              <a:t>Ing.Monika</a:t>
            </a:r>
            <a:r>
              <a:rPr lang="cs-CZ" dirty="0" smtClean="0"/>
              <a:t> </a:t>
            </a:r>
            <a:r>
              <a:rPr lang="cs-CZ" dirty="0" err="1" smtClean="0"/>
              <a:t>Hienlová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Preferenční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900" dirty="0" smtClean="0"/>
              <a:t>							Ing. Monika </a:t>
            </a:r>
            <a:r>
              <a:rPr lang="cs-CZ" sz="1900" dirty="0" err="1" smtClean="0"/>
              <a:t>Hienlová</a:t>
            </a:r>
            <a:endParaRPr lang="cs-CZ" sz="19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1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Výpis z ŽR/OR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</a:t>
            </a:r>
            <a:r>
              <a:rPr lang="cs-CZ" dirty="0" smtClean="0"/>
              <a:t>MAS</a:t>
            </a:r>
            <a:endParaRPr lang="cs-CZ" dirty="0" smtClean="0"/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</a:t>
            </a:r>
            <a:r>
              <a:rPr lang="cs-CZ" dirty="0" smtClean="0"/>
              <a:t>kopie</a:t>
            </a:r>
          </a:p>
          <a:p>
            <a:pPr algn="r">
              <a:buFont typeface="Wingdings" pitchFamily="2" charset="2"/>
              <a:buChar char="Ø"/>
            </a:pPr>
            <a:endParaRPr lang="cs-CZ" sz="3200" dirty="0" smtClean="0"/>
          </a:p>
          <a:p>
            <a:pPr algn="r">
              <a:buFont typeface="Wingdings" pitchFamily="2" charset="2"/>
              <a:buChar char="Ø"/>
            </a:pPr>
            <a:endParaRPr lang="cs-CZ" sz="3200" dirty="0" smtClean="0"/>
          </a:p>
          <a:p>
            <a:pPr algn="r">
              <a:buNone/>
            </a:pPr>
            <a:r>
              <a:rPr lang="cs-CZ" sz="32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3200" dirty="0" err="1" smtClean="0"/>
              <a:t>Hienlová</a:t>
            </a:r>
            <a:endParaRPr lang="cs-CZ" sz="3200" dirty="0" smtClean="0"/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2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Výpis z ŽR/OR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kopie </a:t>
            </a:r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endParaRPr lang="cs-CZ" sz="3200" dirty="0" smtClean="0"/>
          </a:p>
          <a:p>
            <a:pPr algn="r">
              <a:buNone/>
            </a:pPr>
            <a:r>
              <a:rPr lang="cs-CZ" sz="32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3200" dirty="0" err="1" smtClean="0"/>
              <a:t>Hienlová</a:t>
            </a:r>
            <a:endParaRPr lang="cs-CZ" sz="32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82453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3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Katastrální mapa se zákresem zpřístupněných lesních porostů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Katastrální mapa se zákresem návaznosti lesních cest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Turistická mapa s vyznačením místa realizace projektu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kopie</a:t>
            </a:r>
          </a:p>
          <a:p>
            <a:pPr>
              <a:buNone/>
            </a:pPr>
            <a:r>
              <a:rPr lang="cs-CZ" sz="2300" dirty="0" smtClean="0"/>
              <a:t>							</a:t>
            </a: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352928" cy="5184576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4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Výpis z ŽR/OR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kopie</a:t>
            </a:r>
          </a:p>
          <a:p>
            <a:pPr lvl="0">
              <a:buFont typeface="Wingdings" pitchFamily="2" charset="2"/>
              <a:buChar char="Ø"/>
            </a:pPr>
            <a:endParaRPr lang="cs-CZ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endParaRPr lang="cs-CZ" sz="2300" dirty="0" smtClean="0"/>
          </a:p>
          <a:p>
            <a:pPr>
              <a:buNone/>
            </a:pPr>
            <a:r>
              <a:rPr lang="cs-CZ" sz="2300" dirty="0" smtClean="0"/>
              <a:t>							</a:t>
            </a:r>
            <a:r>
              <a:rPr lang="cs-CZ" sz="2300" dirty="0" err="1" smtClean="0"/>
              <a:t>Ing.Monika</a:t>
            </a:r>
            <a:r>
              <a:rPr lang="cs-CZ" sz="32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424936" cy="4680520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5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Výpis z ŽR/OR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Mapa se zákresem a názvem subjektů (dodavatelů)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Smlouvy s účastníky, fotodokumentace, výpůjční řád atp. doplňkových služeb pro hosty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kopie</a:t>
            </a:r>
          </a:p>
          <a:p>
            <a:pPr>
              <a:buNone/>
            </a:pPr>
            <a:r>
              <a:rPr lang="cs-CZ" sz="2300" dirty="0" smtClean="0"/>
              <a:t>							</a:t>
            </a: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endParaRPr lang="cs-CZ" sz="23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676456" cy="4941168"/>
          </a:xfrm>
        </p:spPr>
        <p:txBody>
          <a:bodyPr>
            <a:normAutofit fontScale="700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6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Doložení informačních a propagačních opatření nad rámec způsobilých výdajů (náhled webu, aplikace a tiskových materiálů)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Turistická mapa s vyznačením místa realizace projektu a návazností na stávající turistickou infrastrukturu v lesích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Certifikát, fotodokumentace plánovaných relaxačních prvků pro seniory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</a:t>
            </a:r>
            <a:r>
              <a:rPr lang="cs-CZ" dirty="0" smtClean="0"/>
              <a:t>kopie</a:t>
            </a:r>
          </a:p>
          <a:p>
            <a:pPr lvl="1">
              <a:buNone/>
            </a:pPr>
            <a:r>
              <a:rPr lang="cs-CZ" sz="2200" dirty="0" smtClean="0"/>
              <a:t>							</a:t>
            </a:r>
            <a:r>
              <a:rPr lang="cs-CZ" dirty="0" err="1" smtClean="0"/>
              <a:t>Ing.Monika</a:t>
            </a:r>
            <a:r>
              <a:rPr lang="cs-CZ" dirty="0" smtClean="0"/>
              <a:t> </a:t>
            </a:r>
            <a:r>
              <a:rPr lang="cs-CZ" dirty="0" err="1" smtClean="0"/>
              <a:t>Hienlová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Přílohy stanovené MAS - nepovinné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676456" cy="494116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7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Prohlášení o podpoře projektu místními subjekty - originál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Doložení distribuce místní produkce – smlouva s parterem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Partnerské smlouvy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Členské přihlášky, zakladatelské smlouvy, či jiný dokument prokazující členství žadatele, odkaz na www stránky, kde je žadatel uveden jako člen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Soulad se specifickými cíli SCLLD – originál (formulář ke stažení na webu MAS)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Dokument ČSÚ - Počet obyvatel v obcích ČR – prostá kopie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Jízdní řád obsluhovaného území pojízdnou prodejnou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Plán akcí/výjezdů, při kterých bude využito </a:t>
            </a:r>
            <a:r>
              <a:rPr lang="cs-CZ" dirty="0" smtClean="0"/>
              <a:t>stánku/stánků</a:t>
            </a:r>
          </a:p>
          <a:p>
            <a:pPr>
              <a:buNone/>
            </a:pPr>
            <a:r>
              <a:rPr lang="cs-CZ" sz="2300" dirty="0" smtClean="0"/>
              <a:t>							</a:t>
            </a:r>
            <a:r>
              <a:rPr lang="cs-CZ" sz="2300" dirty="0" err="1" smtClean="0"/>
              <a:t>Ing.Monika</a:t>
            </a:r>
            <a:r>
              <a:rPr lang="cs-CZ" sz="2300" dirty="0" smtClean="0"/>
              <a:t> </a:t>
            </a:r>
            <a:r>
              <a:rPr lang="cs-CZ" sz="2300" dirty="0" err="1" smtClean="0"/>
              <a:t>Hienlová</a:t>
            </a:r>
            <a:endParaRPr lang="cs-CZ" sz="2300" dirty="0" smtClean="0"/>
          </a:p>
          <a:p>
            <a:pPr lvl="0"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50100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Děkujeme za pozornost!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Web: </a:t>
            </a:r>
            <a:r>
              <a:rPr lang="cs-CZ" sz="3100" dirty="0" smtClean="0">
                <a:hlinkClick r:id="rId2"/>
              </a:rPr>
              <a:t>www.</a:t>
            </a:r>
            <a:r>
              <a:rPr lang="cs-CZ" sz="3100" dirty="0" err="1" smtClean="0">
                <a:hlinkClick r:id="rId2"/>
              </a:rPr>
              <a:t>maskrajinasrdce.cz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Email: </a:t>
            </a:r>
            <a:r>
              <a:rPr lang="cs-CZ" sz="3100" dirty="0" err="1" smtClean="0">
                <a:hlinkClick r:id="rId3"/>
              </a:rPr>
              <a:t>maskrajinasrdce</a:t>
            </a:r>
            <a:r>
              <a:rPr lang="cs-CZ" sz="3100" dirty="0" smtClean="0">
                <a:hlinkClick r:id="rId3"/>
              </a:rPr>
              <a:t>@seznam.</a:t>
            </a:r>
            <a:r>
              <a:rPr lang="cs-CZ" sz="3100" dirty="0" err="1" smtClean="0">
                <a:hlinkClick r:id="rId3"/>
              </a:rPr>
              <a:t>cz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Telefon: </a:t>
            </a:r>
            <a:br>
              <a:rPr lang="cs-CZ" sz="3100" dirty="0" smtClean="0"/>
            </a:br>
            <a:r>
              <a:rPr lang="cs-CZ" sz="2700" dirty="0" smtClean="0"/>
              <a:t>775 317 757</a:t>
            </a:r>
            <a:br>
              <a:rPr lang="cs-CZ" sz="2700" dirty="0" smtClean="0"/>
            </a:br>
            <a:r>
              <a:rPr lang="cs-CZ" sz="2700" dirty="0" smtClean="0"/>
              <a:t>775 317 001</a:t>
            </a:r>
            <a:br>
              <a:rPr lang="cs-CZ" sz="2700" dirty="0" smtClean="0"/>
            </a:br>
            <a:r>
              <a:rPr lang="cs-CZ" sz="2700" dirty="0" smtClean="0"/>
              <a:t>775 317 801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2200" dirty="0" smtClean="0"/>
              <a:t>MAS Krajina srdce, z.s.</a:t>
            </a:r>
            <a:br>
              <a:rPr lang="cs-CZ" sz="2200" dirty="0" smtClean="0"/>
            </a:br>
            <a:r>
              <a:rPr lang="cs-CZ" sz="2200" dirty="0" smtClean="0"/>
              <a:t>Vančurova 1946</a:t>
            </a:r>
            <a:br>
              <a:rPr lang="cs-CZ" sz="2200" dirty="0" smtClean="0"/>
            </a:br>
            <a:r>
              <a:rPr lang="cs-CZ" sz="2200" dirty="0" smtClean="0"/>
              <a:t>390 01 Tábor</a:t>
            </a:r>
            <a:endParaRPr lang="cs-CZ" sz="2200" dirty="0"/>
          </a:p>
        </p:txBody>
      </p:sp>
      <p:pic>
        <p:nvPicPr>
          <p:cNvPr id="4" name="Zástupný symbol pro obsah 3" descr="logo srdce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683568" y="188640"/>
            <a:ext cx="1448197" cy="1326996"/>
          </a:xfrm>
        </p:spPr>
      </p:pic>
      <p:pic>
        <p:nvPicPr>
          <p:cNvPr id="5" name="Obrázek 4" descr="logo scll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48264" y="260648"/>
            <a:ext cx="1478766" cy="129614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výzvě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5229200"/>
          </a:xfrm>
        </p:spPr>
        <p:txBody>
          <a:bodyPr>
            <a:noAutofit/>
          </a:bodyPr>
          <a:lstStyle/>
          <a:p>
            <a:r>
              <a:rPr lang="cs-CZ" sz="2000" dirty="0" smtClean="0"/>
              <a:t>Vyhlášení výzvy: </a:t>
            </a:r>
            <a:r>
              <a:rPr lang="cs-CZ" sz="2000" b="1" dirty="0" smtClean="0">
                <a:solidFill>
                  <a:srgbClr val="00FF00"/>
                </a:solidFill>
              </a:rPr>
              <a:t>5.2.2018</a:t>
            </a:r>
          </a:p>
          <a:p>
            <a:r>
              <a:rPr lang="cs-CZ" sz="2000" dirty="0" smtClean="0"/>
              <a:t>Termín příjmu žádostí přes PF: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FF00"/>
                </a:solidFill>
              </a:rPr>
              <a:t>od </a:t>
            </a:r>
            <a:r>
              <a:rPr lang="cs-CZ" sz="2000" b="1" dirty="0" smtClean="0">
                <a:solidFill>
                  <a:srgbClr val="00FF00"/>
                </a:solidFill>
              </a:rPr>
              <a:t>19.2.2018</a:t>
            </a:r>
            <a:r>
              <a:rPr lang="cs-CZ" sz="2000" dirty="0" smtClean="0">
                <a:solidFill>
                  <a:srgbClr val="00FF00"/>
                </a:solidFill>
              </a:rPr>
              <a:t> do </a:t>
            </a:r>
            <a:r>
              <a:rPr lang="cs-CZ" sz="2000" b="1" dirty="0" smtClean="0">
                <a:solidFill>
                  <a:srgbClr val="00FF00"/>
                </a:solidFill>
              </a:rPr>
              <a:t>11.3.2018</a:t>
            </a:r>
          </a:p>
          <a:p>
            <a:r>
              <a:rPr lang="cs-CZ" sz="2000" dirty="0" smtClean="0"/>
              <a:t>Termín příjmu příloh k žádosti v listinné podobě: 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dirty="0" smtClean="0">
                <a:solidFill>
                  <a:srgbClr val="00FF00"/>
                </a:solidFill>
              </a:rPr>
              <a:t>od </a:t>
            </a:r>
            <a:r>
              <a:rPr lang="cs-CZ" sz="2000" b="1" dirty="0" smtClean="0">
                <a:solidFill>
                  <a:srgbClr val="00FF00"/>
                </a:solidFill>
              </a:rPr>
              <a:t>19.2.2018</a:t>
            </a:r>
            <a:r>
              <a:rPr lang="cs-CZ" sz="2000" dirty="0" smtClean="0">
                <a:solidFill>
                  <a:srgbClr val="00FF00"/>
                </a:solidFill>
              </a:rPr>
              <a:t> do </a:t>
            </a:r>
            <a:r>
              <a:rPr lang="cs-CZ" sz="2000" b="1" dirty="0" smtClean="0">
                <a:solidFill>
                  <a:srgbClr val="00FF00"/>
                </a:solidFill>
              </a:rPr>
              <a:t>11.3.2018</a:t>
            </a:r>
          </a:p>
          <a:p>
            <a:pPr>
              <a:buNone/>
            </a:pPr>
            <a:r>
              <a:rPr lang="cs-CZ" sz="2000" b="1" dirty="0" smtClean="0"/>
              <a:t>Vždy po dohodě </a:t>
            </a:r>
            <a:r>
              <a:rPr lang="cs-CZ" sz="2000" b="1" dirty="0" smtClean="0"/>
              <a:t>e-mailem </a:t>
            </a:r>
            <a:r>
              <a:rPr lang="cs-CZ" sz="2000" b="1" dirty="0" smtClean="0"/>
              <a:t>a upřesnění času!</a:t>
            </a:r>
          </a:p>
          <a:p>
            <a:pPr>
              <a:buNone/>
            </a:pPr>
            <a:r>
              <a:rPr lang="cs-CZ" sz="2000" dirty="0" smtClean="0"/>
              <a:t>			</a:t>
            </a:r>
            <a:r>
              <a:rPr lang="cs-CZ" sz="2000" dirty="0" err="1" smtClean="0"/>
              <a:t>maskrajinasrdce</a:t>
            </a:r>
            <a:r>
              <a:rPr lang="cs-CZ" sz="2000" dirty="0" smtClean="0"/>
              <a:t>@seznam.</a:t>
            </a:r>
            <a:r>
              <a:rPr lang="cs-CZ" sz="2000" dirty="0" err="1" smtClean="0"/>
              <a:t>cz</a:t>
            </a:r>
            <a:endParaRPr lang="cs-CZ" sz="2000" dirty="0" smtClean="0"/>
          </a:p>
          <a:p>
            <a:r>
              <a:rPr lang="cs-CZ" sz="2000" dirty="0" smtClean="0"/>
              <a:t>Podání žádostí: přes PF </a:t>
            </a:r>
          </a:p>
          <a:p>
            <a:r>
              <a:rPr lang="cs-CZ" sz="2000" dirty="0" smtClean="0"/>
              <a:t>Podání příloh v listinné podobě:</a:t>
            </a:r>
          </a:p>
          <a:p>
            <a:pPr>
              <a:buNone/>
            </a:pPr>
            <a:r>
              <a:rPr lang="cs-CZ" sz="2000" dirty="0" smtClean="0"/>
              <a:t>	kancelář MAS Krajina srdce, z.s. </a:t>
            </a:r>
          </a:p>
          <a:p>
            <a:pPr>
              <a:buNone/>
            </a:pPr>
            <a:r>
              <a:rPr lang="cs-CZ" sz="2000" dirty="0" smtClean="0"/>
              <a:t>	Vančurova 1946, </a:t>
            </a:r>
          </a:p>
          <a:p>
            <a:pPr>
              <a:buNone/>
            </a:pPr>
            <a:r>
              <a:rPr lang="cs-CZ" sz="2000" dirty="0" smtClean="0"/>
              <a:t>	390 01 Tábor</a:t>
            </a:r>
          </a:p>
          <a:p>
            <a:r>
              <a:rPr lang="cs-CZ" sz="2000" dirty="0" smtClean="0"/>
              <a:t>Termín registrace na RO SZIF: </a:t>
            </a:r>
            <a:r>
              <a:rPr lang="cs-CZ" sz="2000" b="1" dirty="0" smtClean="0">
                <a:solidFill>
                  <a:srgbClr val="00FF00"/>
                </a:solidFill>
              </a:rPr>
              <a:t>19.6.2018</a:t>
            </a:r>
          </a:p>
          <a:p>
            <a:pPr algn="r">
              <a:buNone/>
            </a:pPr>
            <a:r>
              <a:rPr lang="cs-CZ" sz="2000" dirty="0" err="1" smtClean="0"/>
              <a:t>Ing.Monika</a:t>
            </a:r>
            <a:r>
              <a:rPr lang="cs-CZ" sz="2000" dirty="0" smtClean="0"/>
              <a:t> </a:t>
            </a:r>
            <a:r>
              <a:rPr lang="cs-CZ" sz="2000" dirty="0" err="1" smtClean="0"/>
              <a:t>Hienlová</a:t>
            </a:r>
            <a:endParaRPr lang="cs-CZ" sz="2000" b="1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informace k výzvě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5445224"/>
          </a:xfrm>
        </p:spPr>
        <p:txBody>
          <a:bodyPr>
            <a:noAutofit/>
          </a:bodyPr>
          <a:lstStyle/>
          <a:p>
            <a:r>
              <a:rPr lang="cs-CZ" sz="2400" dirty="0" smtClean="0"/>
              <a:t>Celková alokace pro tuto výzvu: 22 812 000,- Kč</a:t>
            </a:r>
          </a:p>
          <a:p>
            <a:r>
              <a:rPr lang="cs-CZ" sz="2400" dirty="0" smtClean="0"/>
              <a:t>Minimální výše způsobilých výdajů projektu: </a:t>
            </a:r>
          </a:p>
          <a:p>
            <a:pPr>
              <a:buNone/>
            </a:pPr>
            <a:r>
              <a:rPr lang="cs-CZ" sz="2400" dirty="0" smtClean="0"/>
              <a:t>	50 000,- Kč</a:t>
            </a:r>
          </a:p>
          <a:p>
            <a:r>
              <a:rPr lang="cs-CZ" sz="2400" dirty="0" smtClean="0"/>
              <a:t>Maximální výše způsobilých výdajů: 5 mil. </a:t>
            </a:r>
            <a:r>
              <a:rPr lang="cs-CZ" sz="2400" dirty="0" smtClean="0"/>
              <a:t>Kč POZOR </a:t>
            </a:r>
            <a:r>
              <a:rPr lang="cs-CZ" sz="2400" dirty="0" smtClean="0"/>
              <a:t>nelze předkládat projekty s dotací vyšší než je stanovená alokace pro danou </a:t>
            </a:r>
            <a:r>
              <a:rPr lang="cs-CZ" sz="2400" dirty="0" err="1" smtClean="0"/>
              <a:t>Fichi</a:t>
            </a:r>
            <a:r>
              <a:rPr lang="cs-CZ" sz="2400" dirty="0" smtClean="0"/>
              <a:t>!</a:t>
            </a:r>
          </a:p>
          <a:p>
            <a:r>
              <a:rPr lang="cs-CZ" sz="2400" dirty="0" smtClean="0"/>
              <a:t>Žádost o dotaci se podává/registruje samostatně za každou </a:t>
            </a:r>
            <a:r>
              <a:rPr lang="cs-CZ" sz="2400" dirty="0" err="1" smtClean="0"/>
              <a:t>Fichi</a:t>
            </a:r>
            <a:endParaRPr lang="cs-CZ" sz="2400" dirty="0" smtClean="0"/>
          </a:p>
          <a:p>
            <a:r>
              <a:rPr lang="cs-CZ" sz="2400" dirty="0" smtClean="0"/>
              <a:t>Projekt lze realizovat na území MAS, výjimečně lze realizovat i mimo území MAS</a:t>
            </a:r>
          </a:p>
          <a:p>
            <a:r>
              <a:rPr lang="cs-CZ" sz="2400" dirty="0" smtClean="0"/>
              <a:t>Lhůta vázanosti projektu na účel trvá 5 let od data převedení dotace na účet </a:t>
            </a:r>
            <a:r>
              <a:rPr lang="cs-CZ" sz="2400" dirty="0" smtClean="0"/>
              <a:t>příjemce</a:t>
            </a:r>
          </a:p>
          <a:p>
            <a:pPr algn="r">
              <a:buNone/>
            </a:pPr>
            <a:r>
              <a:rPr lang="cs-CZ" sz="2400" dirty="0" err="1" smtClean="0"/>
              <a:t>Ing.Monika</a:t>
            </a:r>
            <a:r>
              <a:rPr lang="cs-CZ" sz="2400" dirty="0" smtClean="0"/>
              <a:t> </a:t>
            </a:r>
            <a:r>
              <a:rPr lang="cs-CZ" sz="2400" dirty="0" err="1" smtClean="0"/>
              <a:t>Hienlová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4" cy="5589240"/>
          </a:xfrm>
        </p:spPr>
        <p:txBody>
          <a:bodyPr>
            <a:noAutofit/>
          </a:bodyPr>
          <a:lstStyle/>
          <a:p>
            <a:r>
              <a:rPr lang="cs-CZ" sz="2000" dirty="0" smtClean="0"/>
              <a:t>Žadatel/příjemce dotace zabezpečuje financování realizace projektu nejprve z vlastních zdrojů</a:t>
            </a:r>
          </a:p>
          <a:p>
            <a:r>
              <a:rPr lang="cs-CZ" sz="2000" dirty="0" smtClean="0"/>
              <a:t>Hotovostní platba do výše max. 100 000,- Kč</a:t>
            </a:r>
          </a:p>
          <a:p>
            <a:r>
              <a:rPr lang="cs-CZ" sz="2000" dirty="0" smtClean="0"/>
              <a:t>Bezhotovostní platba pouze prostřednictvím vlastního bankovního účtu</a:t>
            </a:r>
          </a:p>
          <a:p>
            <a:r>
              <a:rPr lang="cs-CZ" sz="2000" dirty="0" smtClean="0"/>
              <a:t>Katalog stavebních prací a materiálu ÚRS PRAHA a.s., RTS, a.s. nebo </a:t>
            </a:r>
            <a:r>
              <a:rPr lang="cs-CZ" sz="2000" dirty="0" err="1" smtClean="0"/>
              <a:t>Callida</a:t>
            </a:r>
            <a:r>
              <a:rPr lang="cs-CZ" sz="2000" dirty="0" smtClean="0"/>
              <a:t>, s.r.o.</a:t>
            </a:r>
          </a:p>
          <a:p>
            <a:r>
              <a:rPr lang="cs-CZ" sz="2000" dirty="0" smtClean="0"/>
              <a:t>Zakázka do 20 000,- Kč bez DPH: nákup přímo (max. do výše 100 000,- Kč bez DPH součtu těchto samostatných zakázek na projekt)</a:t>
            </a:r>
          </a:p>
          <a:p>
            <a:r>
              <a:rPr lang="cs-CZ" sz="2000" dirty="0" smtClean="0"/>
              <a:t>Zakázka do 400 000,- </a:t>
            </a:r>
            <a:r>
              <a:rPr lang="cs-CZ" sz="2000" dirty="0" err="1" smtClean="0"/>
              <a:t>kč</a:t>
            </a:r>
            <a:r>
              <a:rPr lang="cs-CZ" sz="2000" dirty="0" smtClean="0"/>
              <a:t> bez DPH nebo 500 000,- Kč bez DPH: cenový marketing (tabulka s uvedením alespoň 3 dodavatelů)</a:t>
            </a:r>
          </a:p>
          <a:p>
            <a:r>
              <a:rPr lang="cs-CZ" sz="2000" dirty="0" smtClean="0"/>
              <a:t>Zakázka rovna nebo vyšší 400 000,- Kč bez DPH, resp. 500 000,- Kč bez DPH: výběrové řízení (žadatel postupuje dle Příručky pro zadávání veřejných zakázek</a:t>
            </a:r>
            <a:r>
              <a:rPr lang="cs-CZ" sz="2000" dirty="0" smtClean="0"/>
              <a:t>)</a:t>
            </a:r>
          </a:p>
          <a:p>
            <a:pPr algn="r">
              <a:buNone/>
            </a:pPr>
            <a:endParaRPr lang="cs-CZ" sz="2000" dirty="0" smtClean="0"/>
          </a:p>
          <a:p>
            <a:pPr algn="r">
              <a:buNone/>
            </a:pPr>
            <a:r>
              <a:rPr lang="cs-CZ" sz="2000" dirty="0" err="1" smtClean="0"/>
              <a:t>Ing.Monika</a:t>
            </a:r>
            <a:r>
              <a:rPr lang="cs-CZ" sz="2000" dirty="0" smtClean="0"/>
              <a:t> </a:t>
            </a:r>
            <a:r>
              <a:rPr lang="cs-CZ" sz="2000" dirty="0" err="1" smtClean="0"/>
              <a:t>Hienlová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nelze podpořit z Výzvy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2578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cs-CZ" sz="6000" u="sng" dirty="0" smtClean="0"/>
              <a:t>Obecně nelze z Výzvy podpořit (</a:t>
            </a:r>
            <a:r>
              <a:rPr lang="cs-CZ" sz="6000" b="1" u="sng" dirty="0" smtClean="0"/>
              <a:t>není-li uvedeno ve specifických podmínkách Pravidel jinak</a:t>
            </a:r>
            <a:r>
              <a:rPr lang="cs-CZ" sz="6000" u="sng" dirty="0" smtClean="0"/>
              <a:t>)</a:t>
            </a:r>
          </a:p>
          <a:p>
            <a:pPr>
              <a:buNone/>
            </a:pPr>
            <a:endParaRPr lang="cs-CZ" sz="3800" u="sng" dirty="0" smtClean="0"/>
          </a:p>
          <a:p>
            <a:r>
              <a:rPr lang="cs-CZ" sz="5800" dirty="0" smtClean="0"/>
              <a:t>Pořízení použitého movitého majetku</a:t>
            </a:r>
          </a:p>
          <a:p>
            <a:r>
              <a:rPr lang="cs-CZ" sz="5800" dirty="0" smtClean="0"/>
              <a:t>Nákup zvířat, jednoletých rostlin a jejich vysazování</a:t>
            </a:r>
          </a:p>
          <a:p>
            <a:r>
              <a:rPr lang="cs-CZ" sz="5800" dirty="0" smtClean="0"/>
              <a:t>Daň z přidané hodnoty u plátce DPH za předpokladu, že si mohou DPH nárokovat u finančního úřadu</a:t>
            </a:r>
          </a:p>
          <a:p>
            <a:r>
              <a:rPr lang="cs-CZ" sz="5800" dirty="0" smtClean="0"/>
              <a:t>Prosté nahrazení investice</a:t>
            </a:r>
          </a:p>
          <a:p>
            <a:r>
              <a:rPr lang="cs-CZ" sz="5800" dirty="0" smtClean="0"/>
              <a:t>Kotle na biomasu a bioplynové stanice</a:t>
            </a:r>
          </a:p>
          <a:p>
            <a:r>
              <a:rPr lang="cs-CZ" sz="5800" dirty="0" smtClean="0"/>
              <a:t>Závlahové systémy a studny včetně průzkumných vrtů</a:t>
            </a:r>
          </a:p>
          <a:p>
            <a:r>
              <a:rPr lang="cs-CZ" sz="5800" dirty="0" smtClean="0"/>
              <a:t>Výdaje do včelařství a rybolovu</a:t>
            </a:r>
          </a:p>
          <a:p>
            <a:r>
              <a:rPr lang="cs-CZ" sz="5800" dirty="0" smtClean="0"/>
              <a:t>Zpracování produktů rybolovu a akvakultury a medu</a:t>
            </a:r>
          </a:p>
          <a:p>
            <a:r>
              <a:rPr lang="cs-CZ" sz="5800" dirty="0" smtClean="0"/>
              <a:t>Obnovu vinic, oplocení vinic a sadů</a:t>
            </a:r>
          </a:p>
          <a:p>
            <a:r>
              <a:rPr lang="cs-CZ" sz="5800" dirty="0" smtClean="0"/>
              <a:t>Technologie pro zpracování vinných hroznů</a:t>
            </a:r>
          </a:p>
          <a:p>
            <a:r>
              <a:rPr lang="cs-CZ" sz="5800" dirty="0" smtClean="0"/>
              <a:t>Nákup vozidel kategorie L a M a N</a:t>
            </a:r>
          </a:p>
          <a:p>
            <a:r>
              <a:rPr lang="cs-CZ" sz="5800" dirty="0" smtClean="0"/>
              <a:t>Pořízení technologií, které slouží k výrobě elektrické </a:t>
            </a:r>
            <a:r>
              <a:rPr lang="cs-CZ" sz="5800" dirty="0" smtClean="0"/>
              <a:t>energie</a:t>
            </a:r>
          </a:p>
          <a:p>
            <a:pPr algn="r">
              <a:buNone/>
            </a:pPr>
            <a:endParaRPr lang="cs-CZ" sz="5500" dirty="0" smtClean="0"/>
          </a:p>
          <a:p>
            <a:pPr algn="r">
              <a:buNone/>
            </a:pPr>
            <a:r>
              <a:rPr lang="cs-CZ" sz="5500" dirty="0" err="1" smtClean="0"/>
              <a:t>Ing.Monika</a:t>
            </a:r>
            <a:r>
              <a:rPr lang="cs-CZ" sz="5500" dirty="0" smtClean="0"/>
              <a:t> </a:t>
            </a:r>
            <a:r>
              <a:rPr lang="cs-CZ" sz="5500" dirty="0" err="1" smtClean="0"/>
              <a:t>Hienlová</a:t>
            </a:r>
            <a:endParaRPr lang="cs-CZ" sz="5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Společné podmínky pro všechny </a:t>
            </a:r>
            <a:r>
              <a:rPr lang="cs-CZ" dirty="0" smtClean="0"/>
              <a:t>     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Vznik výdajů (vystavení objednávky nebo uzavření smlouvy) nejdříve ke dni podání </a:t>
            </a:r>
            <a:r>
              <a:rPr lang="cs-CZ" dirty="0" err="1" smtClean="0"/>
              <a:t>ŽoD</a:t>
            </a:r>
            <a:r>
              <a:rPr lang="cs-CZ" dirty="0" smtClean="0"/>
              <a:t> na MAS, uhrazeny musí být nejpozději do data předložení </a:t>
            </a:r>
            <a:r>
              <a:rPr lang="cs-CZ" dirty="0" err="1" smtClean="0"/>
              <a:t>ŽoP</a:t>
            </a:r>
            <a:endParaRPr lang="cs-CZ" dirty="0" smtClean="0"/>
          </a:p>
          <a:p>
            <a:r>
              <a:rPr lang="cs-CZ" dirty="0" smtClean="0"/>
              <a:t>Žadatel/příjemce je povinen zajistit realizaci projektu do 24 měsíců od podpisu Dohody</a:t>
            </a:r>
          </a:p>
          <a:p>
            <a:r>
              <a:rPr lang="cs-CZ" dirty="0" smtClean="0"/>
              <a:t>Místem realizace projektů je území MAS</a:t>
            </a:r>
          </a:p>
          <a:p>
            <a:r>
              <a:rPr lang="cs-CZ" dirty="0" smtClean="0"/>
              <a:t>Lhůta vázanosti projektu na účel trvá 5 let od data převedení dotace na účet příjemce dotace</a:t>
            </a:r>
          </a:p>
          <a:p>
            <a:r>
              <a:rPr lang="cs-CZ" dirty="0" smtClean="0"/>
              <a:t>Žadatel musí získat minimální počet bodů stanovený MAS v rámci preferenčních kritérií</a:t>
            </a:r>
          </a:p>
          <a:p>
            <a:r>
              <a:rPr lang="cs-CZ" dirty="0" smtClean="0"/>
              <a:t>Archivace dokumentů min. 10 let od proplacení dotace</a:t>
            </a:r>
          </a:p>
          <a:p>
            <a:r>
              <a:rPr lang="cs-CZ" dirty="0" smtClean="0"/>
              <a:t>Dodržení požadavků na publicitu </a:t>
            </a:r>
            <a:r>
              <a:rPr lang="cs-CZ" dirty="0" smtClean="0"/>
              <a:t>projektu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              </a:t>
            </a:r>
            <a:r>
              <a:rPr lang="cs-CZ" sz="2100" dirty="0" err="1" smtClean="0"/>
              <a:t>Ing.Monika</a:t>
            </a:r>
            <a:r>
              <a:rPr lang="cs-CZ" dirty="0" smtClean="0"/>
              <a:t> </a:t>
            </a:r>
            <a:r>
              <a:rPr lang="cs-CZ" sz="2100" dirty="0" err="1" smtClean="0"/>
              <a:t>Hienlová</a:t>
            </a:r>
            <a:endParaRPr lang="cs-CZ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5112</TotalTime>
  <Words>4175</Words>
  <Application>Microsoft Office PowerPoint</Application>
  <PresentationFormat>Předvádění na obrazovce (4:3)</PresentationFormat>
  <Paragraphs>519</Paragraphs>
  <Slides>48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Technický</vt:lpstr>
      <vt:lpstr>1. Výzva PRV  MAS krajina srdce, z.s.</vt:lpstr>
      <vt:lpstr>Snímek 2</vt:lpstr>
      <vt:lpstr>Vyhlášené Fiche a alokace</vt:lpstr>
      <vt:lpstr>Důležité dokumenty</vt:lpstr>
      <vt:lpstr>Základní informace o výzvě</vt:lpstr>
      <vt:lpstr>Další informace k výzvě</vt:lpstr>
      <vt:lpstr>Financování projektu</vt:lpstr>
      <vt:lpstr>Co nelze podpořit z Výzvy</vt:lpstr>
      <vt:lpstr>Společné podmínky pro všechny       aktivity</vt:lpstr>
      <vt:lpstr>Společné podmínky pro všechny aktivity</vt:lpstr>
      <vt:lpstr>Fiche 1 - Zemědělské podnikání</vt:lpstr>
      <vt:lpstr>Fiche 2 – Zpracování zemědělských komodit</vt:lpstr>
      <vt:lpstr>Fiche 2 – Zpracování zemědělských                  komodit</vt:lpstr>
      <vt:lpstr>Fiche 2 – Zpracování                  zemědělských komodit</vt:lpstr>
      <vt:lpstr>Fiche 3 – Lesní infrastruktura</vt:lpstr>
      <vt:lpstr>Fiche 3 – Lesní infrastruktura</vt:lpstr>
      <vt:lpstr>Fiche 3 – Lesní infrastruktura</vt:lpstr>
      <vt:lpstr>Fiche 4 – Nezemědělské podnikání</vt:lpstr>
      <vt:lpstr>Fiche 4 – Nezemědělské podnikání           </vt:lpstr>
      <vt:lpstr>Fiche 4 – Nezemědělské podnikání</vt:lpstr>
      <vt:lpstr>Fiche 5 - Agroturistika</vt:lpstr>
      <vt:lpstr>Fiche 5 - Agroturistika</vt:lpstr>
      <vt:lpstr>Fiche 6 – Lesní relax</vt:lpstr>
      <vt:lpstr>Fiche 6 – Lesní relax</vt:lpstr>
      <vt:lpstr>Fiche 7 – Distribuce místní                  produkce</vt:lpstr>
      <vt:lpstr>Fiche 7 – Distribuce místní                   produkce</vt:lpstr>
      <vt:lpstr>Přílohy předkládané k ŽoD - obecné</vt:lpstr>
      <vt:lpstr>Přílohy předkládané k ŽoD - obecné</vt:lpstr>
      <vt:lpstr>Přílohy předkládané k ŽoD - obecné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Přílohy předkládané k ŽoD - specifické</vt:lpstr>
      <vt:lpstr>Preferenční kritéria</vt:lpstr>
      <vt:lpstr>Přílohy stanovené MAS - nepovinné</vt:lpstr>
      <vt:lpstr>Přílohy stanovené MAS - nepovinné</vt:lpstr>
      <vt:lpstr>Přílohy stanovené MAS - nepovinné</vt:lpstr>
      <vt:lpstr>Přílohy stanovené MAS - nepovinné</vt:lpstr>
      <vt:lpstr>Přílohy stanovené MAS - nepovinné</vt:lpstr>
      <vt:lpstr>Přílohy stanovené MAS - nepovinné</vt:lpstr>
      <vt:lpstr>Přílohy stanovené MAS - nepovinné</vt:lpstr>
      <vt:lpstr>Děkujeme za pozornost!  Web: www.maskrajinasrdce.cz Email: maskrajinasrdce@seznam.cz Telefon:  775 317 757 775 317 001 775 317 801  MAS Krajina srdce, z.s. Vančurova 1946 390 01 Tábor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Výzva PRV  MAS krajina srdce, z.s.</dc:title>
  <dc:creator>MAS</dc:creator>
  <cp:lastModifiedBy>uzivatel</cp:lastModifiedBy>
  <cp:revision>303</cp:revision>
  <dcterms:created xsi:type="dcterms:W3CDTF">2018-01-23T07:25:49Z</dcterms:created>
  <dcterms:modified xsi:type="dcterms:W3CDTF">2018-02-09T10:44:15Z</dcterms:modified>
</cp:coreProperties>
</file>