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6/25/2019</a:t>
            </a:fld>
            <a:endParaRPr lang="en-US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sz="1400" dirty="0">
              <a:solidFill>
                <a:srgbClr val="FFFFFF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6/25/2019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6/25/2019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6/25/2019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6/25/2019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6/25/2019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6/25/2019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6/25/2019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6/25/2019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6/25/2019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6/25/2019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564CF2E0-CCC4-4E1E-9902-C3C36AB3FDA4}" type="datetimeFigureOut">
              <a:rPr lang="en-US" smtClean="0"/>
              <a:pPr algn="r" eaLnBrk="1" latinLnBrk="0" hangingPunct="1"/>
              <a:t>6/25/2019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eaLnBrk="1" latinLnBrk="0" hangingPunct="1"/>
            <a:fld id="{6F42FDE4-A7DD-41A7-A0A6-9B649FB43336}" type="slidenum">
              <a:rPr kumimoji="0" lang="en-US" smtClean="0"/>
              <a:pPr algn="ctr" eaLnBrk="1" latinLnBrk="0" hangingPunct="1"/>
              <a:t>‹#›</a:t>
            </a:fld>
            <a:endParaRPr kumimoji="0" lang="en-US" sz="14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1295400" y="3284984"/>
            <a:ext cx="6400800" cy="1600200"/>
          </a:xfrm>
        </p:spPr>
        <p:txBody>
          <a:bodyPr>
            <a:normAutofit/>
          </a:bodyPr>
          <a:lstStyle/>
          <a:p>
            <a:r>
              <a:rPr lang="cs-CZ" sz="3600" dirty="0" err="1" smtClean="0"/>
              <a:t>Vilice</a:t>
            </a:r>
            <a:r>
              <a:rPr lang="cs-CZ" sz="3600" dirty="0" smtClean="0"/>
              <a:t> 16.12.2014</a:t>
            </a:r>
            <a:endParaRPr lang="cs-CZ" sz="3600" dirty="0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Členská schůze MAS Krajina srdce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4221088"/>
            <a:ext cx="2088232" cy="19368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7772400" cy="1143000"/>
          </a:xfrm>
        </p:spPr>
        <p:txBody>
          <a:bodyPr>
            <a:normAutofit/>
          </a:bodyPr>
          <a:lstStyle/>
          <a:p>
            <a:pPr lvl="0"/>
            <a:r>
              <a:rPr lang="cs-CZ" dirty="0" smtClean="0">
                <a:latin typeface="Calibri" pitchFamily="34" charset="0"/>
              </a:rPr>
              <a:t>Návrh rozpočtu na rok 2015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916832"/>
            <a:ext cx="7772400" cy="4102968"/>
          </a:xfrm>
        </p:spPr>
        <p:txBody>
          <a:bodyPr/>
          <a:lstStyle/>
          <a:p>
            <a:r>
              <a:rPr lang="cs-CZ" dirty="0" smtClean="0">
                <a:latin typeface="Calibri" pitchFamily="34" charset="0"/>
              </a:rPr>
              <a:t>Návrh na zavedení členských příspěvků</a:t>
            </a:r>
          </a:p>
          <a:p>
            <a:r>
              <a:rPr lang="cs-CZ" dirty="0" smtClean="0">
                <a:latin typeface="Calibri" pitchFamily="34" charset="0"/>
              </a:rPr>
              <a:t>Nutnost zajištění 5% spolufinancování režie MAS v období 2014-2020</a:t>
            </a:r>
          </a:p>
          <a:p>
            <a:pPr>
              <a:buNone/>
            </a:pPr>
            <a:endParaRPr lang="cs-CZ" dirty="0" smtClean="0">
              <a:latin typeface="Calibri" pitchFamily="34" charset="0"/>
            </a:endParaRPr>
          </a:p>
          <a:p>
            <a:pPr>
              <a:buFontTx/>
              <a:buChar char="-"/>
            </a:pPr>
            <a:endParaRPr lang="cs-CZ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7772400" cy="1143000"/>
          </a:xfrm>
        </p:spPr>
        <p:txBody>
          <a:bodyPr>
            <a:normAutofit/>
          </a:bodyPr>
          <a:lstStyle/>
          <a:p>
            <a:pPr lvl="0"/>
            <a:r>
              <a:rPr lang="cs-CZ" dirty="0" smtClean="0">
                <a:latin typeface="Calibri" pitchFamily="34" charset="0"/>
              </a:rPr>
              <a:t>Stav realizace SPL 2007-2013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7772400" cy="1143000"/>
          </a:xfrm>
        </p:spPr>
        <p:txBody>
          <a:bodyPr>
            <a:normAutofit/>
          </a:bodyPr>
          <a:lstStyle/>
          <a:p>
            <a:pPr lvl="0"/>
            <a:r>
              <a:rPr lang="cs-CZ" dirty="0" smtClean="0">
                <a:latin typeface="Calibri" pitchFamily="34" charset="0"/>
              </a:rPr>
              <a:t>Programovací období 2014-2020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7772400" cy="1143000"/>
          </a:xfrm>
        </p:spPr>
        <p:txBody>
          <a:bodyPr>
            <a:normAutofit/>
          </a:bodyPr>
          <a:lstStyle/>
          <a:p>
            <a:pPr lvl="0"/>
            <a:r>
              <a:rPr lang="cs-CZ" dirty="0" smtClean="0">
                <a:latin typeface="Calibri" pitchFamily="34" charset="0"/>
              </a:rPr>
              <a:t>Projekty spolupráce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916832"/>
            <a:ext cx="7772400" cy="4102968"/>
          </a:xfrm>
        </p:spPr>
        <p:txBody>
          <a:bodyPr/>
          <a:lstStyle/>
          <a:p>
            <a:r>
              <a:rPr lang="cs-CZ" dirty="0" smtClean="0">
                <a:latin typeface="Calibri" pitchFamily="34" charset="0"/>
              </a:rPr>
              <a:t>V realizaci jsou tyto projekty:</a:t>
            </a:r>
          </a:p>
          <a:p>
            <a:pPr>
              <a:buNone/>
            </a:pPr>
            <a:r>
              <a:rPr lang="cs-CZ" dirty="0" smtClean="0">
                <a:latin typeface="Calibri" pitchFamily="34" charset="0"/>
              </a:rPr>
              <a:t> </a:t>
            </a:r>
          </a:p>
          <a:p>
            <a:pPr>
              <a:buNone/>
            </a:pPr>
            <a:r>
              <a:rPr lang="cs-CZ" dirty="0" smtClean="0">
                <a:latin typeface="Calibri" pitchFamily="34" charset="0"/>
              </a:rPr>
              <a:t>Renesance venkovského ovocnářství</a:t>
            </a:r>
          </a:p>
          <a:p>
            <a:pPr>
              <a:buNone/>
            </a:pPr>
            <a:r>
              <a:rPr lang="cs-CZ" dirty="0" smtClean="0">
                <a:latin typeface="Calibri" pitchFamily="34" charset="0"/>
              </a:rPr>
              <a:t>Živá kronika</a:t>
            </a:r>
          </a:p>
          <a:p>
            <a:pPr>
              <a:buNone/>
            </a:pPr>
            <a:r>
              <a:rPr lang="cs-CZ" dirty="0" smtClean="0">
                <a:latin typeface="Calibri" pitchFamily="34" charset="0"/>
              </a:rPr>
              <a:t>Z pohádky do pohádky </a:t>
            </a:r>
          </a:p>
          <a:p>
            <a:pPr>
              <a:buNone/>
            </a:pPr>
            <a:r>
              <a:rPr lang="cs-CZ" dirty="0" err="1" smtClean="0">
                <a:latin typeface="Calibri" pitchFamily="34" charset="0"/>
              </a:rPr>
              <a:t>MASky</a:t>
            </a:r>
            <a:r>
              <a:rPr lang="cs-CZ" dirty="0" smtClean="0">
                <a:latin typeface="Calibri" pitchFamily="34" charset="0"/>
              </a:rPr>
              <a:t> bez masky (500tis, 100% dotace)</a:t>
            </a:r>
          </a:p>
          <a:p>
            <a:pPr>
              <a:buNone/>
            </a:pPr>
            <a:endParaRPr lang="cs-CZ" dirty="0" smtClean="0">
              <a:latin typeface="Calibri" pitchFamily="34" charset="0"/>
            </a:endParaRPr>
          </a:p>
          <a:p>
            <a:pPr>
              <a:buFontTx/>
              <a:buChar char="-"/>
            </a:pPr>
            <a:endParaRPr lang="cs-CZ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7772400" cy="1143000"/>
          </a:xfrm>
        </p:spPr>
        <p:txBody>
          <a:bodyPr>
            <a:normAutofit/>
          </a:bodyPr>
          <a:lstStyle/>
          <a:p>
            <a:pPr lvl="0"/>
            <a:r>
              <a:rPr lang="cs-CZ" dirty="0" smtClean="0">
                <a:latin typeface="Calibri" pitchFamily="34" charset="0"/>
              </a:rPr>
              <a:t>Různé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916832"/>
            <a:ext cx="7772400" cy="4102968"/>
          </a:xfrm>
        </p:spPr>
        <p:txBody>
          <a:bodyPr/>
          <a:lstStyle/>
          <a:p>
            <a:r>
              <a:rPr lang="cs-CZ" dirty="0" smtClean="0">
                <a:latin typeface="Calibri" pitchFamily="34" charset="0"/>
              </a:rPr>
              <a:t>Certifikace MAS</a:t>
            </a:r>
          </a:p>
          <a:p>
            <a:r>
              <a:rPr lang="cs-CZ" dirty="0" smtClean="0">
                <a:latin typeface="Calibri" pitchFamily="34" charset="0"/>
              </a:rPr>
              <a:t>Mobiliář - půjčovné</a:t>
            </a:r>
          </a:p>
          <a:p>
            <a:r>
              <a:rPr lang="cs-CZ" dirty="0" smtClean="0">
                <a:latin typeface="Calibri" pitchFamily="34" charset="0"/>
              </a:rPr>
              <a:t>Podpora místní produkce (</a:t>
            </a:r>
            <a:r>
              <a:rPr lang="cs-CZ" dirty="0" err="1" smtClean="0">
                <a:latin typeface="Calibri" pitchFamily="34" charset="0"/>
              </a:rPr>
              <a:t>Billa</a:t>
            </a:r>
            <a:r>
              <a:rPr lang="cs-CZ" dirty="0" smtClean="0">
                <a:latin typeface="Calibri" pitchFamily="34" charset="0"/>
              </a:rPr>
              <a:t>, farmářské trhy, vlastní prodejní činnost,..)</a:t>
            </a:r>
          </a:p>
          <a:p>
            <a:r>
              <a:rPr lang="cs-CZ" dirty="0" smtClean="0">
                <a:latin typeface="Calibri" pitchFamily="34" charset="0"/>
              </a:rPr>
              <a:t> </a:t>
            </a:r>
          </a:p>
          <a:p>
            <a:r>
              <a:rPr lang="cs-CZ" dirty="0" smtClean="0">
                <a:latin typeface="Calibri" pitchFamily="34" charset="0"/>
              </a:rPr>
              <a:t> </a:t>
            </a:r>
          </a:p>
          <a:p>
            <a:pPr>
              <a:buFontTx/>
              <a:buChar char="-"/>
            </a:pPr>
            <a:endParaRPr lang="cs-CZ"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3429000"/>
            <a:ext cx="77724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cs-CZ" dirty="0" smtClean="0">
                <a:latin typeface="Calibri" pitchFamily="34" charset="0"/>
              </a:rPr>
              <a:t>Děkuji za pozornost….</a:t>
            </a:r>
            <a:br>
              <a:rPr lang="cs-CZ" dirty="0" smtClean="0">
                <a:latin typeface="Calibri" pitchFamily="34" charset="0"/>
              </a:rPr>
            </a:br>
            <a:r>
              <a:rPr lang="cs-CZ" dirty="0" smtClean="0">
                <a:latin typeface="Calibri" pitchFamily="34" charset="0"/>
              </a:rPr>
              <a:t/>
            </a:r>
            <a:br>
              <a:rPr lang="cs-CZ" dirty="0" smtClean="0">
                <a:latin typeface="Calibri" pitchFamily="34" charset="0"/>
              </a:rPr>
            </a:br>
            <a:r>
              <a:rPr lang="cs-CZ" dirty="0" smtClean="0">
                <a:latin typeface="Calibri" pitchFamily="34" charset="0"/>
              </a:rPr>
              <a:t>      … a přeji krásné a poklidné Vánoce </a:t>
            </a:r>
            <a:r>
              <a:rPr lang="cs-CZ" dirty="0" smtClean="0">
                <a:latin typeface="Calibri" pitchFamily="34" charset="0"/>
                <a:sym typeface="Wingdings" pitchFamily="2" charset="2"/>
              </a:rPr>
              <a:t></a:t>
            </a:r>
            <a:br>
              <a:rPr lang="cs-CZ" dirty="0" smtClean="0">
                <a:latin typeface="Calibri" pitchFamily="34" charset="0"/>
                <a:sym typeface="Wingdings" pitchFamily="2" charset="2"/>
              </a:rPr>
            </a:br>
            <a:r>
              <a:rPr lang="cs-CZ" dirty="0" smtClean="0">
                <a:latin typeface="Calibri" pitchFamily="34" charset="0"/>
              </a:rPr>
              <a:t> 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Zahájení schůze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844824"/>
            <a:ext cx="7772400" cy="4174976"/>
          </a:xfrm>
        </p:spPr>
        <p:txBody>
          <a:bodyPr/>
          <a:lstStyle/>
          <a:p>
            <a:r>
              <a:rPr lang="cs-CZ" dirty="0" smtClean="0">
                <a:latin typeface="Calibri" pitchFamily="34" charset="0"/>
              </a:rPr>
              <a:t>Usnášeníschopnost (ke dni 16.12.2014 evidujeme 43 členů MAS)</a:t>
            </a:r>
          </a:p>
          <a:p>
            <a:r>
              <a:rPr lang="cs-CZ" dirty="0" smtClean="0">
                <a:latin typeface="Calibri" pitchFamily="34" charset="0"/>
              </a:rPr>
              <a:t>Zápis z Členské schůze (zapisovatel, ověřovatel, schvalovatel)</a:t>
            </a:r>
          </a:p>
          <a:p>
            <a:r>
              <a:rPr lang="cs-CZ" dirty="0" err="1" smtClean="0">
                <a:latin typeface="Calibri" pitchFamily="34" charset="0"/>
              </a:rPr>
              <a:t>Minidotazník</a:t>
            </a:r>
            <a:endParaRPr lang="cs-CZ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Program schůze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844824"/>
            <a:ext cx="7772400" cy="4174976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cs-CZ" dirty="0" smtClean="0">
                <a:latin typeface="Calibri" pitchFamily="34" charset="0"/>
              </a:rPr>
              <a:t>Zahájení členské schůze</a:t>
            </a:r>
          </a:p>
          <a:p>
            <a:pPr lvl="0"/>
            <a:r>
              <a:rPr lang="cs-CZ" dirty="0" smtClean="0">
                <a:solidFill>
                  <a:srgbClr val="FF0000"/>
                </a:solidFill>
                <a:latin typeface="Calibri" pitchFamily="34" charset="0"/>
              </a:rPr>
              <a:t>Členská základna</a:t>
            </a:r>
          </a:p>
          <a:p>
            <a:r>
              <a:rPr lang="cs-CZ" dirty="0" smtClean="0">
                <a:solidFill>
                  <a:srgbClr val="FF0000"/>
                </a:solidFill>
                <a:latin typeface="Calibri" pitchFamily="34" charset="0"/>
              </a:rPr>
              <a:t>Transformace MAS – stanovy spolku</a:t>
            </a:r>
          </a:p>
          <a:p>
            <a:pPr lvl="0"/>
            <a:r>
              <a:rPr lang="cs-CZ" dirty="0" smtClean="0">
                <a:latin typeface="Calibri" pitchFamily="34" charset="0"/>
              </a:rPr>
              <a:t>Volby do orgánů MAS</a:t>
            </a:r>
          </a:p>
          <a:p>
            <a:pPr lvl="0"/>
            <a:r>
              <a:rPr lang="cs-CZ" dirty="0" smtClean="0">
                <a:latin typeface="Calibri" pitchFamily="34" charset="0"/>
              </a:rPr>
              <a:t>Zpráva o hospodaření v roce 2014, </a:t>
            </a:r>
            <a:r>
              <a:rPr lang="cs-CZ" dirty="0" smtClean="0">
                <a:solidFill>
                  <a:srgbClr val="FF0000"/>
                </a:solidFill>
                <a:latin typeface="Calibri" pitchFamily="34" charset="0"/>
              </a:rPr>
              <a:t>zpráva o činnosti za rok 2014</a:t>
            </a:r>
          </a:p>
          <a:p>
            <a:pPr lvl="0"/>
            <a:r>
              <a:rPr lang="cs-CZ" dirty="0" smtClean="0">
                <a:latin typeface="Calibri" pitchFamily="34" charset="0"/>
              </a:rPr>
              <a:t>Návrh rozpočtu na rok 2015</a:t>
            </a:r>
          </a:p>
          <a:p>
            <a:pPr lvl="0"/>
            <a:r>
              <a:rPr lang="cs-CZ" dirty="0" smtClean="0">
                <a:latin typeface="Calibri" pitchFamily="34" charset="0"/>
              </a:rPr>
              <a:t>Stav realizace SPL 2007 - 2013</a:t>
            </a:r>
          </a:p>
          <a:p>
            <a:pPr lvl="0"/>
            <a:r>
              <a:rPr lang="cs-CZ" dirty="0" smtClean="0">
                <a:latin typeface="Calibri" pitchFamily="34" charset="0"/>
              </a:rPr>
              <a:t>Programovací období 2014 - 2020 </a:t>
            </a:r>
          </a:p>
          <a:p>
            <a:pPr lvl="0"/>
            <a:r>
              <a:rPr lang="cs-CZ" dirty="0" smtClean="0">
                <a:latin typeface="Calibri" pitchFamily="34" charset="0"/>
              </a:rPr>
              <a:t>Projekty spolupráce</a:t>
            </a:r>
          </a:p>
          <a:p>
            <a:pPr lvl="0"/>
            <a:r>
              <a:rPr lang="cs-CZ" dirty="0" smtClean="0">
                <a:latin typeface="Calibri" pitchFamily="34" charset="0"/>
              </a:rPr>
              <a:t>Různé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2008" y="183778"/>
            <a:ext cx="7772400" cy="868958"/>
          </a:xfrm>
        </p:spPr>
        <p:txBody>
          <a:bodyPr/>
          <a:lstStyle/>
          <a:p>
            <a:r>
              <a:rPr lang="cs-CZ" dirty="0" smtClean="0"/>
              <a:t>Členská základna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83568" y="1268760"/>
            <a:ext cx="7916416" cy="504056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cs-CZ" dirty="0" smtClean="0">
                <a:latin typeface="Calibri" pitchFamily="34" charset="0"/>
              </a:rPr>
              <a:t>K 16.12.2014 evidujeme 43 členů MAS (3 členové vystoupili z členské základny:</a:t>
            </a:r>
          </a:p>
          <a:p>
            <a:pPr lvl="0">
              <a:buNone/>
            </a:pPr>
            <a:r>
              <a:rPr lang="cs-CZ" dirty="0" smtClean="0">
                <a:latin typeface="Calibri" pitchFamily="34" charset="0"/>
              </a:rPr>
              <a:t>	</a:t>
            </a:r>
            <a:r>
              <a:rPr lang="cs-CZ" sz="1800" dirty="0" smtClean="0">
                <a:latin typeface="Calibri" pitchFamily="34" charset="0"/>
              </a:rPr>
              <a:t>- RNDr. Marie </a:t>
            </a:r>
            <a:r>
              <a:rPr lang="cs-CZ" sz="1800" dirty="0" err="1" smtClean="0">
                <a:latin typeface="Calibri" pitchFamily="34" charset="0"/>
              </a:rPr>
              <a:t>Kovalová</a:t>
            </a:r>
            <a:r>
              <a:rPr lang="cs-CZ" sz="1800" dirty="0" smtClean="0">
                <a:latin typeface="Calibri" pitchFamily="34" charset="0"/>
              </a:rPr>
              <a:t>, Sedlec-Prčice</a:t>
            </a:r>
          </a:p>
          <a:p>
            <a:pPr lvl="0">
              <a:buNone/>
            </a:pPr>
            <a:r>
              <a:rPr lang="cs-CZ" sz="1800" dirty="0" smtClean="0">
                <a:latin typeface="Calibri" pitchFamily="34" charset="0"/>
              </a:rPr>
              <a:t>	- Ing. Jana </a:t>
            </a:r>
            <a:r>
              <a:rPr lang="cs-CZ" sz="1800" dirty="0" err="1" smtClean="0">
                <a:latin typeface="Calibri" pitchFamily="34" charset="0"/>
              </a:rPr>
              <a:t>Vnoučková</a:t>
            </a:r>
            <a:r>
              <a:rPr lang="cs-CZ" sz="1800" dirty="0" smtClean="0">
                <a:latin typeface="Calibri" pitchFamily="34" charset="0"/>
              </a:rPr>
              <a:t>, CK </a:t>
            </a:r>
            <a:r>
              <a:rPr lang="cs-CZ" sz="1800" dirty="0" err="1" smtClean="0">
                <a:latin typeface="Calibri" pitchFamily="34" charset="0"/>
              </a:rPr>
              <a:t>Kozofrky</a:t>
            </a:r>
            <a:r>
              <a:rPr lang="cs-CZ" sz="1800" dirty="0" smtClean="0">
                <a:latin typeface="Calibri" pitchFamily="34" charset="0"/>
              </a:rPr>
              <a:t>, Mladá Vožice</a:t>
            </a:r>
          </a:p>
          <a:p>
            <a:pPr lvl="0">
              <a:buNone/>
            </a:pPr>
            <a:r>
              <a:rPr lang="cs-CZ" sz="1800" dirty="0" smtClean="0">
                <a:latin typeface="Calibri" pitchFamily="34" charset="0"/>
              </a:rPr>
              <a:t>	- Milan Zvonař, MS Hájek, </a:t>
            </a:r>
            <a:r>
              <a:rPr lang="cs-CZ" sz="1800" dirty="0" err="1" smtClean="0">
                <a:latin typeface="Calibri" pitchFamily="34" charset="0"/>
              </a:rPr>
              <a:t>Opařany</a:t>
            </a:r>
            <a:endParaRPr lang="cs-CZ" sz="1800" dirty="0" smtClean="0">
              <a:latin typeface="Calibri" pitchFamily="34" charset="0"/>
            </a:endParaRPr>
          </a:p>
          <a:p>
            <a:r>
              <a:rPr lang="cs-CZ" dirty="0" smtClean="0">
                <a:latin typeface="Calibri" pitchFamily="34" charset="0"/>
              </a:rPr>
              <a:t>Zájemci o členství v MAS (dle doručených členských přihlášek k 16.12.2014)</a:t>
            </a:r>
          </a:p>
          <a:p>
            <a:pPr lvl="0">
              <a:buNone/>
            </a:pPr>
            <a:r>
              <a:rPr lang="cs-CZ" dirty="0" smtClean="0">
                <a:latin typeface="Calibri" pitchFamily="34" charset="0"/>
              </a:rPr>
              <a:t>	</a:t>
            </a:r>
            <a:r>
              <a:rPr lang="cs-CZ" sz="1800" dirty="0" smtClean="0">
                <a:latin typeface="Calibri" pitchFamily="34" charset="0"/>
              </a:rPr>
              <a:t>- Plzáková Jana, </a:t>
            </a:r>
            <a:r>
              <a:rPr lang="cs-CZ" sz="1800" dirty="0" err="1" smtClean="0">
                <a:latin typeface="Calibri" pitchFamily="34" charset="0"/>
              </a:rPr>
              <a:t>Pořín</a:t>
            </a:r>
            <a:r>
              <a:rPr lang="cs-CZ" sz="1800" dirty="0" smtClean="0">
                <a:latin typeface="Calibri" pitchFamily="34" charset="0"/>
              </a:rPr>
              <a:t>, Dolní Hořice</a:t>
            </a:r>
          </a:p>
          <a:p>
            <a:pPr lvl="0">
              <a:buNone/>
            </a:pPr>
            <a:r>
              <a:rPr lang="cs-CZ" sz="1800" dirty="0" smtClean="0">
                <a:latin typeface="Calibri" pitchFamily="34" charset="0"/>
              </a:rPr>
              <a:t>	- Návarová Petra, </a:t>
            </a:r>
            <a:r>
              <a:rPr lang="cs-CZ" sz="1800" dirty="0" err="1" smtClean="0">
                <a:latin typeface="Calibri" pitchFamily="34" charset="0"/>
              </a:rPr>
              <a:t>Pořín</a:t>
            </a:r>
            <a:r>
              <a:rPr lang="cs-CZ" sz="1800" dirty="0" smtClean="0">
                <a:latin typeface="Calibri" pitchFamily="34" charset="0"/>
              </a:rPr>
              <a:t>, Dolní Hořice</a:t>
            </a:r>
          </a:p>
          <a:p>
            <a:pPr lvl="0">
              <a:buNone/>
            </a:pPr>
            <a:r>
              <a:rPr lang="cs-CZ" sz="1800" dirty="0" smtClean="0">
                <a:latin typeface="Calibri" pitchFamily="34" charset="0"/>
              </a:rPr>
              <a:t>	- Veselá Markéta, </a:t>
            </a:r>
            <a:r>
              <a:rPr lang="cs-CZ" sz="1800" dirty="0" err="1" smtClean="0">
                <a:latin typeface="Calibri" pitchFamily="34" charset="0"/>
              </a:rPr>
              <a:t>Pořín</a:t>
            </a:r>
            <a:r>
              <a:rPr lang="cs-CZ" sz="1800" dirty="0" smtClean="0">
                <a:latin typeface="Calibri" pitchFamily="34" charset="0"/>
              </a:rPr>
              <a:t>, Dolní Hořice</a:t>
            </a:r>
          </a:p>
          <a:p>
            <a:pPr lvl="0">
              <a:buNone/>
            </a:pPr>
            <a:r>
              <a:rPr lang="cs-CZ" sz="1800" dirty="0" smtClean="0">
                <a:latin typeface="Calibri" pitchFamily="34" charset="0"/>
              </a:rPr>
              <a:t>	- Krčmářová Tamara, SK </a:t>
            </a:r>
            <a:r>
              <a:rPr lang="cs-CZ" sz="1800" dirty="0" err="1" smtClean="0">
                <a:latin typeface="Calibri" pitchFamily="34" charset="0"/>
              </a:rPr>
              <a:t>Merán</a:t>
            </a:r>
            <a:r>
              <a:rPr lang="cs-CZ" sz="1800" dirty="0" smtClean="0">
                <a:latin typeface="Calibri" pitchFamily="34" charset="0"/>
              </a:rPr>
              <a:t>, o.s., Sedlec-Prčice</a:t>
            </a:r>
          </a:p>
          <a:p>
            <a:pPr lvl="0">
              <a:buNone/>
            </a:pPr>
            <a:r>
              <a:rPr lang="cs-CZ" sz="1800" dirty="0" smtClean="0">
                <a:latin typeface="Calibri" pitchFamily="34" charset="0"/>
              </a:rPr>
              <a:t>	- </a:t>
            </a:r>
            <a:r>
              <a:rPr lang="cs-CZ" sz="1800" dirty="0" err="1" smtClean="0">
                <a:latin typeface="Calibri" pitchFamily="34" charset="0"/>
              </a:rPr>
              <a:t>Kášková</a:t>
            </a:r>
            <a:r>
              <a:rPr lang="cs-CZ" sz="1800" dirty="0" smtClean="0">
                <a:latin typeface="Calibri" pitchFamily="34" charset="0"/>
              </a:rPr>
              <a:t> Jana, Římskokatolická farnost Ml. Vožice</a:t>
            </a:r>
          </a:p>
          <a:p>
            <a:pPr lvl="0">
              <a:buNone/>
            </a:pPr>
            <a:r>
              <a:rPr lang="cs-CZ" sz="1800" dirty="0" smtClean="0">
                <a:latin typeface="Calibri" pitchFamily="34" charset="0"/>
              </a:rPr>
              <a:t>	- </a:t>
            </a:r>
            <a:r>
              <a:rPr lang="cs-CZ" sz="1800" dirty="0" err="1" smtClean="0">
                <a:latin typeface="Calibri" pitchFamily="34" charset="0"/>
              </a:rPr>
              <a:t>Šittová</a:t>
            </a:r>
            <a:r>
              <a:rPr lang="cs-CZ" sz="1800" dirty="0" smtClean="0">
                <a:latin typeface="Calibri" pitchFamily="34" charset="0"/>
              </a:rPr>
              <a:t> Marie, Římskokatolická farnost </a:t>
            </a:r>
            <a:r>
              <a:rPr lang="cs-CZ" sz="1800" dirty="0" err="1" smtClean="0">
                <a:latin typeface="Calibri" pitchFamily="34" charset="0"/>
              </a:rPr>
              <a:t>Jistebnice</a:t>
            </a:r>
            <a:endParaRPr lang="cs-CZ" sz="1800" dirty="0" smtClean="0">
              <a:latin typeface="Calibri" pitchFamily="34" charset="0"/>
            </a:endParaRPr>
          </a:p>
          <a:p>
            <a:r>
              <a:rPr lang="cs-CZ" dirty="0" smtClean="0">
                <a:latin typeface="Calibri" pitchFamily="34" charset="0"/>
              </a:rPr>
              <a:t>Revize členství v MAS u stávajících členů</a:t>
            </a:r>
            <a:endParaRPr lang="cs-CZ" sz="1800" dirty="0" smtClean="0">
              <a:latin typeface="Calibri" pitchFamily="34" charset="0"/>
            </a:endParaRPr>
          </a:p>
          <a:p>
            <a:pPr lvl="0">
              <a:buNone/>
            </a:pPr>
            <a:endParaRPr lang="cs-CZ" sz="1800" dirty="0" smtClean="0">
              <a:latin typeface="Calibri" pitchFamily="34" charset="0"/>
            </a:endParaRPr>
          </a:p>
          <a:p>
            <a:pPr>
              <a:buNone/>
            </a:pPr>
            <a:endParaRPr lang="cs-CZ" dirty="0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2008" y="183778"/>
            <a:ext cx="7772400" cy="868958"/>
          </a:xfrm>
        </p:spPr>
        <p:txBody>
          <a:bodyPr/>
          <a:lstStyle/>
          <a:p>
            <a:r>
              <a:rPr lang="cs-CZ" dirty="0" smtClean="0"/>
              <a:t>Transformace MAS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83568" y="1340768"/>
            <a:ext cx="7916416" cy="5040560"/>
          </a:xfrm>
        </p:spPr>
        <p:txBody>
          <a:bodyPr>
            <a:normAutofit/>
          </a:bodyPr>
          <a:lstStyle/>
          <a:p>
            <a:pPr lvl="0"/>
            <a:r>
              <a:rPr lang="cs-CZ" dirty="0" smtClean="0">
                <a:latin typeface="Calibri" pitchFamily="34" charset="0"/>
              </a:rPr>
              <a:t>Stanovy spolku – zásadní změny:</a:t>
            </a:r>
          </a:p>
          <a:p>
            <a:pPr lvl="0">
              <a:buNone/>
            </a:pPr>
            <a:r>
              <a:rPr lang="cs-CZ" dirty="0" smtClean="0">
                <a:latin typeface="Calibri" pitchFamily="34" charset="0"/>
              </a:rPr>
              <a:t>	</a:t>
            </a:r>
            <a:r>
              <a:rPr lang="cs-CZ" sz="1800" dirty="0" smtClean="0">
                <a:latin typeface="Calibri" pitchFamily="34" charset="0"/>
              </a:rPr>
              <a:t>- právní subjektivita a název MAS (MAS Krajina srdce, z.s.)</a:t>
            </a:r>
          </a:p>
          <a:p>
            <a:pPr lvl="0">
              <a:buNone/>
            </a:pPr>
            <a:r>
              <a:rPr lang="cs-CZ" sz="1800" dirty="0" smtClean="0">
                <a:latin typeface="Calibri" pitchFamily="34" charset="0"/>
              </a:rPr>
              <a:t>	- Programový výbor = 7 členů, počet členů dalších orgánů na rozhodnutí ČS</a:t>
            </a:r>
          </a:p>
          <a:p>
            <a:pPr lvl="0">
              <a:buNone/>
            </a:pPr>
            <a:r>
              <a:rPr lang="cs-CZ" sz="1800" dirty="0" smtClean="0">
                <a:latin typeface="Calibri" pitchFamily="34" charset="0"/>
              </a:rPr>
              <a:t>	- funkční období členů PV a MKV 4 roky, VK 1 rok</a:t>
            </a:r>
          </a:p>
          <a:p>
            <a:pPr lvl="0">
              <a:buNone/>
            </a:pPr>
            <a:r>
              <a:rPr lang="cs-CZ" sz="1800" dirty="0" smtClean="0">
                <a:latin typeface="Calibri" pitchFamily="34" charset="0"/>
              </a:rPr>
              <a:t>	- nová kritéria pro zastoupení členů v orgánech MAS (sektorové kritérium, </a:t>
            </a:r>
            <a:r>
              <a:rPr lang="cs-CZ" sz="1800" dirty="0" err="1" smtClean="0">
                <a:latin typeface="Calibri" pitchFamily="34" charset="0"/>
              </a:rPr>
              <a:t>kritérium</a:t>
            </a:r>
            <a:r>
              <a:rPr lang="cs-CZ" sz="1800" dirty="0" smtClean="0">
                <a:latin typeface="Calibri" pitchFamily="34" charset="0"/>
              </a:rPr>
              <a:t> zastoupení zájmových skupin, územní kritérium)</a:t>
            </a:r>
          </a:p>
          <a:p>
            <a:pPr lvl="0">
              <a:buNone/>
            </a:pPr>
            <a:r>
              <a:rPr lang="cs-CZ" sz="1800" dirty="0" smtClean="0">
                <a:latin typeface="Calibri" pitchFamily="34" charset="0"/>
              </a:rPr>
              <a:t>	- usnášeníschopnost (zrušení delegačních lístků)</a:t>
            </a:r>
          </a:p>
          <a:p>
            <a:pPr lvl="0">
              <a:buNone/>
            </a:pPr>
            <a:r>
              <a:rPr lang="cs-CZ" sz="1800" dirty="0" smtClean="0">
                <a:latin typeface="Calibri" pitchFamily="34" charset="0"/>
              </a:rPr>
              <a:t>	- odstranění plné moci při zastupování právnických osob v členské základně MAS (již řešeno delegováním v členské přihlášce MAS)	</a:t>
            </a:r>
          </a:p>
          <a:p>
            <a:pPr lvl="0">
              <a:buNone/>
            </a:pPr>
            <a:r>
              <a:rPr lang="cs-CZ" sz="1800" dirty="0" smtClean="0">
                <a:latin typeface="Calibri" pitchFamily="34" charset="0"/>
              </a:rPr>
              <a:t>	- zveřejňování a výmazy členů ze seznamu členů </a:t>
            </a:r>
          </a:p>
          <a:p>
            <a:r>
              <a:rPr lang="cs-CZ" dirty="0" smtClean="0">
                <a:latin typeface="Calibri" pitchFamily="34" charset="0"/>
              </a:rPr>
              <a:t>Jednací a volební řád – zásadní změny: </a:t>
            </a:r>
          </a:p>
          <a:p>
            <a:pPr lvl="0">
              <a:buNone/>
            </a:pPr>
            <a:r>
              <a:rPr lang="cs-CZ" dirty="0" smtClean="0">
                <a:latin typeface="Calibri" pitchFamily="34" charset="0"/>
              </a:rPr>
              <a:t>	</a:t>
            </a:r>
            <a:r>
              <a:rPr lang="cs-CZ" sz="1800" dirty="0" smtClean="0">
                <a:latin typeface="Calibri" pitchFamily="34" charset="0"/>
              </a:rPr>
              <a:t>- přepočet hlasů při hlasování v případě přítomnosti více než 49% členů příslušných dané zájmové skupině</a:t>
            </a:r>
          </a:p>
          <a:p>
            <a:pPr lvl="0">
              <a:buNone/>
            </a:pPr>
            <a:endParaRPr lang="cs-CZ" sz="1800" dirty="0" smtClean="0">
              <a:latin typeface="Calibri" pitchFamily="34" charset="0"/>
            </a:endParaRPr>
          </a:p>
          <a:p>
            <a:pPr>
              <a:buNone/>
            </a:pPr>
            <a:endParaRPr lang="cs-CZ" dirty="0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2008" y="183778"/>
            <a:ext cx="7772400" cy="868958"/>
          </a:xfrm>
        </p:spPr>
        <p:txBody>
          <a:bodyPr/>
          <a:lstStyle/>
          <a:p>
            <a:r>
              <a:rPr lang="cs-CZ" dirty="0" smtClean="0"/>
              <a:t>Volby do orgánů MAS: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1560" y="1484784"/>
            <a:ext cx="7916416" cy="5040560"/>
          </a:xfrm>
        </p:spPr>
        <p:txBody>
          <a:bodyPr>
            <a:normAutofit/>
          </a:bodyPr>
          <a:lstStyle/>
          <a:p>
            <a:pPr lvl="0"/>
            <a:r>
              <a:rPr lang="cs-CZ" dirty="0" smtClean="0">
                <a:latin typeface="Calibri" pitchFamily="34" charset="0"/>
              </a:rPr>
              <a:t>Programový výbor – 7 členů – nominace:</a:t>
            </a:r>
          </a:p>
          <a:p>
            <a:pPr lvl="0">
              <a:buNone/>
            </a:pPr>
            <a:endParaRPr lang="cs-CZ" dirty="0" smtClean="0">
              <a:latin typeface="Calibri" pitchFamily="34" charset="0"/>
            </a:endParaRPr>
          </a:p>
          <a:p>
            <a:pPr lvl="1">
              <a:buFontTx/>
              <a:buChar char="-"/>
            </a:pPr>
            <a:r>
              <a:rPr lang="cs-CZ" dirty="0" smtClean="0">
                <a:latin typeface="Calibri" pitchFamily="34" charset="0"/>
              </a:rPr>
              <a:t>Monika </a:t>
            </a:r>
            <a:r>
              <a:rPr lang="cs-CZ" dirty="0" err="1" smtClean="0">
                <a:latin typeface="Calibri" pitchFamily="34" charset="0"/>
              </a:rPr>
              <a:t>Hienlová</a:t>
            </a:r>
            <a:r>
              <a:rPr lang="cs-CZ" dirty="0" smtClean="0">
                <a:latin typeface="Calibri" pitchFamily="34" charset="0"/>
              </a:rPr>
              <a:t>, cestovní ruch, </a:t>
            </a:r>
            <a:r>
              <a:rPr lang="cs-CZ" dirty="0" err="1" smtClean="0">
                <a:latin typeface="Calibri" pitchFamily="34" charset="0"/>
              </a:rPr>
              <a:t>Smilovy</a:t>
            </a:r>
            <a:r>
              <a:rPr lang="cs-CZ" dirty="0" smtClean="0">
                <a:latin typeface="Calibri" pitchFamily="34" charset="0"/>
              </a:rPr>
              <a:t> Hory</a:t>
            </a:r>
          </a:p>
          <a:p>
            <a:pPr lvl="1">
              <a:buFontTx/>
              <a:buChar char="-"/>
            </a:pPr>
            <a:r>
              <a:rPr lang="cs-CZ" dirty="0" smtClean="0">
                <a:latin typeface="Calibri" pitchFamily="34" charset="0"/>
              </a:rPr>
              <a:t>Jaroslav Krejčí, cestovní ruch, Sedlec-Prčice</a:t>
            </a:r>
          </a:p>
          <a:p>
            <a:pPr lvl="1">
              <a:buFontTx/>
              <a:buChar char="-"/>
            </a:pPr>
            <a:r>
              <a:rPr lang="cs-CZ" dirty="0" smtClean="0">
                <a:latin typeface="Calibri" pitchFamily="34" charset="0"/>
              </a:rPr>
              <a:t>Milena Peterková, podnikání, </a:t>
            </a:r>
            <a:r>
              <a:rPr lang="cs-CZ" dirty="0" err="1" smtClean="0">
                <a:latin typeface="Calibri" pitchFamily="34" charset="0"/>
              </a:rPr>
              <a:t>Borotín</a:t>
            </a:r>
            <a:endParaRPr lang="cs-CZ" dirty="0" smtClean="0">
              <a:latin typeface="Calibri" pitchFamily="34" charset="0"/>
            </a:endParaRPr>
          </a:p>
          <a:p>
            <a:pPr lvl="1">
              <a:buFontTx/>
              <a:buChar char="-"/>
            </a:pPr>
            <a:r>
              <a:rPr lang="cs-CZ" dirty="0" smtClean="0">
                <a:latin typeface="Calibri" pitchFamily="34" charset="0"/>
              </a:rPr>
              <a:t>František </a:t>
            </a:r>
            <a:r>
              <a:rPr lang="cs-CZ" dirty="0" err="1" smtClean="0">
                <a:latin typeface="Calibri" pitchFamily="34" charset="0"/>
              </a:rPr>
              <a:t>Zrzavecký</a:t>
            </a:r>
            <a:r>
              <a:rPr lang="cs-CZ" dirty="0" smtClean="0">
                <a:latin typeface="Calibri" pitchFamily="34" charset="0"/>
              </a:rPr>
              <a:t>, církve a kultura, </a:t>
            </a:r>
            <a:r>
              <a:rPr lang="cs-CZ" dirty="0" err="1" smtClean="0">
                <a:latin typeface="Calibri" pitchFamily="34" charset="0"/>
              </a:rPr>
              <a:t>Chotoviny</a:t>
            </a:r>
            <a:endParaRPr lang="cs-CZ" dirty="0" smtClean="0">
              <a:latin typeface="Calibri" pitchFamily="34" charset="0"/>
            </a:endParaRPr>
          </a:p>
          <a:p>
            <a:pPr lvl="1">
              <a:buFontTx/>
              <a:buChar char="-"/>
            </a:pPr>
            <a:r>
              <a:rPr lang="cs-CZ" dirty="0" smtClean="0">
                <a:latin typeface="Calibri" pitchFamily="34" charset="0"/>
              </a:rPr>
              <a:t>Pavel </a:t>
            </a:r>
            <a:r>
              <a:rPr lang="cs-CZ" dirty="0" err="1" smtClean="0">
                <a:latin typeface="Calibri" pitchFamily="34" charset="0"/>
              </a:rPr>
              <a:t>Rothbauer</a:t>
            </a:r>
            <a:r>
              <a:rPr lang="cs-CZ" dirty="0" smtClean="0">
                <a:latin typeface="Calibri" pitchFamily="34" charset="0"/>
              </a:rPr>
              <a:t>, veřejná sféra, Dolní Hořice</a:t>
            </a:r>
          </a:p>
          <a:p>
            <a:pPr lvl="1">
              <a:buFontTx/>
              <a:buChar char="-"/>
            </a:pPr>
            <a:r>
              <a:rPr lang="cs-CZ" dirty="0" smtClean="0">
                <a:latin typeface="Calibri" pitchFamily="34" charset="0"/>
              </a:rPr>
              <a:t>Mgr. Blanka Řezáčová, veřejné sféra, </a:t>
            </a:r>
            <a:r>
              <a:rPr lang="cs-CZ" dirty="0" err="1" smtClean="0">
                <a:latin typeface="Calibri" pitchFamily="34" charset="0"/>
              </a:rPr>
              <a:t>Opařany</a:t>
            </a:r>
            <a:endParaRPr lang="cs-CZ" dirty="0" smtClean="0">
              <a:latin typeface="Calibri" pitchFamily="34" charset="0"/>
            </a:endParaRPr>
          </a:p>
          <a:p>
            <a:pPr lvl="1">
              <a:buFontTx/>
              <a:buChar char="-"/>
            </a:pPr>
            <a:r>
              <a:rPr lang="cs-CZ" dirty="0" smtClean="0">
                <a:latin typeface="Calibri" pitchFamily="34" charset="0"/>
              </a:rPr>
              <a:t>Karel Nováček, hasiči, </a:t>
            </a:r>
            <a:r>
              <a:rPr lang="cs-CZ" dirty="0" err="1" smtClean="0">
                <a:latin typeface="Calibri" pitchFamily="34" charset="0"/>
              </a:rPr>
              <a:t>Nemyšl</a:t>
            </a:r>
            <a:endParaRPr lang="cs-CZ" dirty="0" smtClean="0">
              <a:latin typeface="Calibri" pitchFamily="34" charset="0"/>
            </a:endParaRPr>
          </a:p>
          <a:p>
            <a:pPr lvl="0">
              <a:buNone/>
            </a:pPr>
            <a:endParaRPr lang="cs-CZ" sz="1800" dirty="0" smtClean="0">
              <a:latin typeface="Calibri" pitchFamily="34" charset="0"/>
            </a:endParaRPr>
          </a:p>
          <a:p>
            <a:pPr lvl="0">
              <a:buNone/>
            </a:pPr>
            <a:endParaRPr lang="cs-CZ" sz="1800" dirty="0" smtClean="0">
              <a:latin typeface="Calibri" pitchFamily="34" charset="0"/>
            </a:endParaRPr>
          </a:p>
          <a:p>
            <a:pPr>
              <a:buNone/>
            </a:pPr>
            <a:endParaRPr lang="cs-CZ" dirty="0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2008" y="183778"/>
            <a:ext cx="7772400" cy="868958"/>
          </a:xfrm>
        </p:spPr>
        <p:txBody>
          <a:bodyPr/>
          <a:lstStyle/>
          <a:p>
            <a:r>
              <a:rPr lang="cs-CZ" dirty="0" smtClean="0"/>
              <a:t>Volby do orgánů MAS: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83568" y="1340768"/>
            <a:ext cx="7916416" cy="5040560"/>
          </a:xfrm>
        </p:spPr>
        <p:txBody>
          <a:bodyPr>
            <a:normAutofit/>
          </a:bodyPr>
          <a:lstStyle/>
          <a:p>
            <a:r>
              <a:rPr lang="cs-CZ" dirty="0" smtClean="0">
                <a:latin typeface="Calibri" pitchFamily="34" charset="0"/>
              </a:rPr>
              <a:t>Monitorovací a kontrolní výbor – 5 členů - nominace: </a:t>
            </a:r>
          </a:p>
          <a:p>
            <a:pPr>
              <a:buNone/>
            </a:pPr>
            <a:endParaRPr lang="cs-CZ" dirty="0" smtClean="0">
              <a:latin typeface="Calibri" pitchFamily="34" charset="0"/>
            </a:endParaRPr>
          </a:p>
          <a:p>
            <a:pPr lvl="1">
              <a:buFontTx/>
              <a:buChar char="-"/>
            </a:pPr>
            <a:r>
              <a:rPr lang="cs-CZ" dirty="0" smtClean="0">
                <a:latin typeface="Calibri" pitchFamily="34" charset="0"/>
              </a:rPr>
              <a:t>Ing. Jana Borkovcová, sociální sféra, </a:t>
            </a:r>
            <a:r>
              <a:rPr lang="cs-CZ" dirty="0" err="1" smtClean="0">
                <a:latin typeface="Calibri" pitchFamily="34" charset="0"/>
              </a:rPr>
              <a:t>Nemyšl</a:t>
            </a:r>
            <a:endParaRPr lang="cs-CZ" dirty="0" smtClean="0">
              <a:latin typeface="Calibri" pitchFamily="34" charset="0"/>
            </a:endParaRPr>
          </a:p>
          <a:p>
            <a:pPr lvl="1">
              <a:buFontTx/>
              <a:buChar char="-"/>
            </a:pPr>
            <a:r>
              <a:rPr lang="cs-CZ" dirty="0" smtClean="0">
                <a:latin typeface="Calibri" pitchFamily="34" charset="0"/>
              </a:rPr>
              <a:t>Zdeňka Čejková, sociální sféra, Sudoměřice u Tábora</a:t>
            </a:r>
          </a:p>
          <a:p>
            <a:pPr lvl="1">
              <a:buFontTx/>
              <a:buChar char="-"/>
            </a:pPr>
            <a:r>
              <a:rPr lang="cs-CZ" dirty="0" smtClean="0">
                <a:latin typeface="Calibri" pitchFamily="34" charset="0"/>
              </a:rPr>
              <a:t>Ing. Miroslav Dlouhý, hasiči, Mladá Vožice</a:t>
            </a:r>
          </a:p>
          <a:p>
            <a:pPr lvl="1">
              <a:buFontTx/>
              <a:buChar char="-"/>
            </a:pPr>
            <a:r>
              <a:rPr lang="cs-CZ" dirty="0" smtClean="0">
                <a:latin typeface="Calibri" pitchFamily="34" charset="0"/>
              </a:rPr>
              <a:t>Miroslava Jeřábková, veřejná sféra, Sedlec-Prčice</a:t>
            </a:r>
          </a:p>
          <a:p>
            <a:pPr lvl="1">
              <a:buFontTx/>
              <a:buChar char="-"/>
            </a:pPr>
            <a:r>
              <a:rPr lang="cs-CZ" dirty="0" smtClean="0">
                <a:latin typeface="Calibri" pitchFamily="34" charset="0"/>
              </a:rPr>
              <a:t>Alena Švecová, životní prostředí a ekologie, </a:t>
            </a:r>
            <a:r>
              <a:rPr lang="cs-CZ" dirty="0" err="1" smtClean="0">
                <a:latin typeface="Calibri" pitchFamily="34" charset="0"/>
              </a:rPr>
              <a:t>Borotín</a:t>
            </a:r>
            <a:endParaRPr lang="cs-CZ" dirty="0" smtClean="0">
              <a:latin typeface="Calibri" pitchFamily="34" charset="0"/>
            </a:endParaRPr>
          </a:p>
          <a:p>
            <a:pPr lvl="0">
              <a:buNone/>
            </a:pPr>
            <a:endParaRPr lang="cs-CZ" sz="1800" dirty="0" smtClean="0">
              <a:latin typeface="Calibri" pitchFamily="34" charset="0"/>
            </a:endParaRPr>
          </a:p>
          <a:p>
            <a:pPr lvl="0">
              <a:buNone/>
            </a:pPr>
            <a:endParaRPr lang="cs-CZ" sz="1800" dirty="0" smtClean="0">
              <a:latin typeface="Calibri" pitchFamily="34" charset="0"/>
            </a:endParaRPr>
          </a:p>
          <a:p>
            <a:pPr>
              <a:buNone/>
            </a:pPr>
            <a:endParaRPr lang="cs-CZ" dirty="0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2008" y="183778"/>
            <a:ext cx="7772400" cy="868958"/>
          </a:xfrm>
        </p:spPr>
        <p:txBody>
          <a:bodyPr/>
          <a:lstStyle/>
          <a:p>
            <a:r>
              <a:rPr lang="cs-CZ" dirty="0" smtClean="0"/>
              <a:t>Volby do orgánů MAS: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83568" y="1340768"/>
            <a:ext cx="7916416" cy="5040560"/>
          </a:xfrm>
        </p:spPr>
        <p:txBody>
          <a:bodyPr>
            <a:normAutofit/>
          </a:bodyPr>
          <a:lstStyle/>
          <a:p>
            <a:r>
              <a:rPr lang="cs-CZ" dirty="0" smtClean="0">
                <a:latin typeface="Calibri" pitchFamily="34" charset="0"/>
              </a:rPr>
              <a:t>Výběrová komise – 7 členů - nominace:</a:t>
            </a:r>
          </a:p>
          <a:p>
            <a:endParaRPr lang="cs-CZ" sz="1800" dirty="0" smtClean="0">
              <a:latin typeface="Calibri" pitchFamily="34" charset="0"/>
            </a:endParaRPr>
          </a:p>
          <a:p>
            <a:pPr lvl="1">
              <a:buFontTx/>
              <a:buChar char="-"/>
            </a:pPr>
            <a:r>
              <a:rPr lang="cs-CZ" dirty="0" smtClean="0">
                <a:latin typeface="Calibri" pitchFamily="34" charset="0"/>
              </a:rPr>
              <a:t>Jiří Benda, zemědělství, </a:t>
            </a:r>
            <a:r>
              <a:rPr lang="cs-CZ" dirty="0" err="1" smtClean="0">
                <a:latin typeface="Calibri" pitchFamily="34" charset="0"/>
              </a:rPr>
              <a:t>Nadějkov</a:t>
            </a:r>
            <a:endParaRPr lang="cs-CZ" dirty="0" smtClean="0">
              <a:latin typeface="Calibri" pitchFamily="34" charset="0"/>
            </a:endParaRPr>
          </a:p>
          <a:p>
            <a:pPr lvl="1">
              <a:buFontTx/>
              <a:buChar char="-"/>
            </a:pPr>
            <a:r>
              <a:rPr lang="cs-CZ" dirty="0" smtClean="0">
                <a:latin typeface="Calibri" pitchFamily="34" charset="0"/>
              </a:rPr>
              <a:t>Josef Brož, zemědělství, </a:t>
            </a:r>
            <a:r>
              <a:rPr lang="cs-CZ" dirty="0" err="1" smtClean="0">
                <a:latin typeface="Calibri" pitchFamily="34" charset="0"/>
              </a:rPr>
              <a:t>Balkova</a:t>
            </a:r>
            <a:r>
              <a:rPr lang="cs-CZ" dirty="0" smtClean="0">
                <a:latin typeface="Calibri" pitchFamily="34" charset="0"/>
              </a:rPr>
              <a:t> Lhota</a:t>
            </a:r>
          </a:p>
          <a:p>
            <a:pPr lvl="1">
              <a:buFontTx/>
              <a:buChar char="-"/>
            </a:pPr>
            <a:r>
              <a:rPr lang="cs-CZ" dirty="0" smtClean="0">
                <a:latin typeface="Calibri" pitchFamily="34" charset="0"/>
              </a:rPr>
              <a:t>Ing. Ludmila Dvořáková, sport a tělovýchova, </a:t>
            </a:r>
            <a:r>
              <a:rPr lang="cs-CZ" dirty="0" err="1" smtClean="0">
                <a:latin typeface="Calibri" pitchFamily="34" charset="0"/>
              </a:rPr>
              <a:t>Slapsko</a:t>
            </a:r>
            <a:endParaRPr lang="cs-CZ" dirty="0" smtClean="0">
              <a:latin typeface="Calibri" pitchFamily="34" charset="0"/>
            </a:endParaRPr>
          </a:p>
          <a:p>
            <a:pPr lvl="1">
              <a:buFontTx/>
              <a:buChar char="-"/>
            </a:pPr>
            <a:r>
              <a:rPr lang="cs-CZ" dirty="0" smtClean="0">
                <a:latin typeface="Calibri" pitchFamily="34" charset="0"/>
              </a:rPr>
              <a:t>Mgr. Jiří Honza, vzdělání a řemesla, </a:t>
            </a:r>
            <a:r>
              <a:rPr lang="cs-CZ" dirty="0" err="1" smtClean="0">
                <a:latin typeface="Calibri" pitchFamily="34" charset="0"/>
              </a:rPr>
              <a:t>Chotoviny</a:t>
            </a:r>
            <a:endParaRPr lang="cs-CZ" dirty="0" smtClean="0">
              <a:latin typeface="Calibri" pitchFamily="34" charset="0"/>
            </a:endParaRPr>
          </a:p>
          <a:p>
            <a:pPr lvl="1">
              <a:buFontTx/>
              <a:buChar char="-"/>
            </a:pPr>
            <a:r>
              <a:rPr lang="cs-CZ" dirty="0" smtClean="0">
                <a:latin typeface="Calibri" pitchFamily="34" charset="0"/>
              </a:rPr>
              <a:t>Pavel Janda, cestovní ruch, Sedlec-Prčice</a:t>
            </a:r>
          </a:p>
          <a:p>
            <a:pPr lvl="1">
              <a:buFontTx/>
              <a:buChar char="-"/>
            </a:pPr>
            <a:r>
              <a:rPr lang="cs-CZ" dirty="0" smtClean="0">
                <a:latin typeface="Calibri" pitchFamily="34" charset="0"/>
              </a:rPr>
              <a:t>Milan </a:t>
            </a:r>
            <a:r>
              <a:rPr lang="cs-CZ" dirty="0" err="1" smtClean="0">
                <a:latin typeface="Calibri" pitchFamily="34" charset="0"/>
              </a:rPr>
              <a:t>Tejnor</a:t>
            </a:r>
            <a:r>
              <a:rPr lang="cs-CZ" dirty="0" smtClean="0">
                <a:latin typeface="Calibri" pitchFamily="34" charset="0"/>
              </a:rPr>
              <a:t>, cestovní ruch, </a:t>
            </a:r>
            <a:r>
              <a:rPr lang="cs-CZ" dirty="0" err="1" smtClean="0">
                <a:latin typeface="Calibri" pitchFamily="34" charset="0"/>
              </a:rPr>
              <a:t>Borotín</a:t>
            </a:r>
            <a:endParaRPr lang="cs-CZ" dirty="0" smtClean="0">
              <a:latin typeface="Calibri" pitchFamily="34" charset="0"/>
            </a:endParaRPr>
          </a:p>
          <a:p>
            <a:pPr lvl="1">
              <a:buFontTx/>
              <a:buChar char="-"/>
            </a:pPr>
            <a:r>
              <a:rPr lang="cs-CZ" dirty="0" smtClean="0">
                <a:solidFill>
                  <a:srgbClr val="FF0000"/>
                </a:solidFill>
                <a:latin typeface="Calibri" pitchFamily="34" charset="0"/>
              </a:rPr>
              <a:t>7. člen??</a:t>
            </a:r>
          </a:p>
          <a:p>
            <a:pPr lvl="0">
              <a:buNone/>
            </a:pPr>
            <a:endParaRPr lang="cs-CZ" sz="1800" dirty="0" smtClean="0">
              <a:latin typeface="Calibri" pitchFamily="34" charset="0"/>
            </a:endParaRPr>
          </a:p>
          <a:p>
            <a:pPr lvl="0">
              <a:buNone/>
            </a:pPr>
            <a:endParaRPr lang="cs-CZ" sz="1800" dirty="0" smtClean="0">
              <a:latin typeface="Calibri" pitchFamily="34" charset="0"/>
            </a:endParaRPr>
          </a:p>
          <a:p>
            <a:pPr>
              <a:buNone/>
            </a:pPr>
            <a:endParaRPr lang="cs-CZ" dirty="0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77724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cs-CZ" dirty="0" smtClean="0">
                <a:latin typeface="Calibri" pitchFamily="34" charset="0"/>
              </a:rPr>
              <a:t>Zpráva o hospodaření a zpráva o činnosti v roce 2014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27584" y="1700808"/>
            <a:ext cx="7772400" cy="4752528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>
                <a:latin typeface="Calibri" pitchFamily="34" charset="0"/>
              </a:rPr>
              <a:t>Zpráva o činnosti MAS v roce 2014</a:t>
            </a:r>
          </a:p>
          <a:p>
            <a:pPr>
              <a:buFontTx/>
              <a:buChar char="-"/>
            </a:pPr>
            <a:r>
              <a:rPr lang="cs-CZ" sz="2000" dirty="0" smtClean="0">
                <a:latin typeface="Calibri" pitchFamily="34" charset="0"/>
              </a:rPr>
              <a:t>zrealizováno celkem 65 akcí pro veřejnost </a:t>
            </a:r>
            <a:r>
              <a:rPr lang="cs-CZ" sz="2000" dirty="0" smtClean="0">
                <a:solidFill>
                  <a:srgbClr val="FF0000"/>
                </a:solidFill>
                <a:latin typeface="Calibri" pitchFamily="34" charset="0"/>
              </a:rPr>
              <a:t>+ 7 besed s pamětníky</a:t>
            </a:r>
          </a:p>
          <a:p>
            <a:pPr>
              <a:buFontTx/>
              <a:buChar char="-"/>
            </a:pPr>
            <a:r>
              <a:rPr lang="cs-CZ" sz="2000" dirty="0" smtClean="0">
                <a:latin typeface="Calibri" pitchFamily="34" charset="0"/>
              </a:rPr>
              <a:t>12 seminářů v rámci projektu Renesance venkovského ovocnářství</a:t>
            </a:r>
          </a:p>
          <a:p>
            <a:pPr>
              <a:buFontTx/>
              <a:buChar char="-"/>
            </a:pPr>
            <a:r>
              <a:rPr lang="cs-CZ" sz="2000" dirty="0" smtClean="0">
                <a:latin typeface="Calibri" pitchFamily="34" charset="0"/>
              </a:rPr>
              <a:t>2 výstavy vítězných fotografií soutěže „Vyfoť </a:t>
            </a:r>
            <a:r>
              <a:rPr lang="cs-CZ" sz="2000" dirty="0" err="1" smtClean="0">
                <a:latin typeface="Calibri" pitchFamily="34" charset="0"/>
              </a:rPr>
              <a:t>Toulavu</a:t>
            </a:r>
            <a:r>
              <a:rPr lang="cs-CZ" sz="2000" dirty="0" smtClean="0">
                <a:latin typeface="Calibri" pitchFamily="34" charset="0"/>
              </a:rPr>
              <a:t> i ty!“</a:t>
            </a:r>
          </a:p>
          <a:p>
            <a:pPr>
              <a:buFontTx/>
              <a:buChar char="-"/>
            </a:pPr>
            <a:r>
              <a:rPr lang="cs-CZ" sz="2000" dirty="0" smtClean="0">
                <a:latin typeface="Calibri" pitchFamily="34" charset="0"/>
              </a:rPr>
              <a:t>9 sehrávek v obcích za účelem přípravy Integrované strategie území MAS pro období 2014-2020</a:t>
            </a:r>
          </a:p>
          <a:p>
            <a:pPr>
              <a:buFontTx/>
              <a:buChar char="-"/>
            </a:pPr>
            <a:r>
              <a:rPr lang="cs-CZ" sz="2000" dirty="0" smtClean="0">
                <a:latin typeface="Calibri" pitchFamily="34" charset="0"/>
              </a:rPr>
              <a:t>2 exkurze pro pamětníky v rámci projektu </a:t>
            </a:r>
          </a:p>
          <a:p>
            <a:pPr>
              <a:buFontTx/>
              <a:buChar char="-"/>
            </a:pPr>
            <a:r>
              <a:rPr lang="cs-CZ" sz="2000" dirty="0" smtClean="0">
                <a:latin typeface="Calibri" pitchFamily="34" charset="0"/>
              </a:rPr>
              <a:t>2 exkurze pro děti ZŠ v rámci projektu Venkovské  tradice v krajině II</a:t>
            </a:r>
          </a:p>
          <a:p>
            <a:pPr>
              <a:buFontTx/>
              <a:buChar char="-"/>
            </a:pPr>
            <a:r>
              <a:rPr lang="cs-CZ" sz="2000" dirty="0" smtClean="0">
                <a:latin typeface="Calibri" pitchFamily="34" charset="0"/>
              </a:rPr>
              <a:t>6 slavnostních odhalení soch</a:t>
            </a:r>
          </a:p>
          <a:p>
            <a:pPr>
              <a:buFontTx/>
              <a:buChar char="-"/>
            </a:pPr>
            <a:r>
              <a:rPr lang="cs-CZ" sz="2000" dirty="0" smtClean="0">
                <a:latin typeface="Calibri" pitchFamily="34" charset="0"/>
              </a:rPr>
              <a:t>9 výtvarných workshopů</a:t>
            </a:r>
          </a:p>
          <a:p>
            <a:pPr>
              <a:buFontTx/>
              <a:buChar char="-"/>
            </a:pPr>
            <a:r>
              <a:rPr lang="cs-CZ" sz="2000" dirty="0" smtClean="0">
                <a:latin typeface="Calibri" pitchFamily="34" charset="0"/>
              </a:rPr>
              <a:t>9 řemeslných akcí a festivalů řemesel</a:t>
            </a:r>
          </a:p>
          <a:p>
            <a:pPr>
              <a:buFontTx/>
              <a:buChar char="-"/>
            </a:pPr>
            <a:r>
              <a:rPr lang="cs-CZ" sz="2000" dirty="0" smtClean="0">
                <a:latin typeface="Calibri" pitchFamily="34" charset="0"/>
              </a:rPr>
              <a:t>1 kulinářský ples, 1 </a:t>
            </a:r>
            <a:r>
              <a:rPr lang="cs-CZ" sz="2000" dirty="0" err="1" smtClean="0">
                <a:latin typeface="Calibri" pitchFamily="34" charset="0"/>
              </a:rPr>
              <a:t>jablkobraní</a:t>
            </a:r>
            <a:endParaRPr lang="cs-CZ" sz="2000" dirty="0" smtClean="0">
              <a:latin typeface="Calibri" pitchFamily="34" charset="0"/>
            </a:endParaRPr>
          </a:p>
          <a:p>
            <a:pPr>
              <a:buFontTx/>
              <a:buChar char="-"/>
            </a:pPr>
            <a:r>
              <a:rPr lang="cs-CZ" sz="2000" dirty="0" smtClean="0">
                <a:latin typeface="Calibri" pitchFamily="34" charset="0"/>
              </a:rPr>
              <a:t>1 Země živitelka</a:t>
            </a:r>
          </a:p>
          <a:p>
            <a:pPr>
              <a:buFontTx/>
              <a:buChar char="-"/>
            </a:pPr>
            <a:r>
              <a:rPr lang="cs-CZ" sz="2000" dirty="0" smtClean="0">
                <a:solidFill>
                  <a:srgbClr val="FF0000"/>
                </a:solidFill>
                <a:latin typeface="Calibri" pitchFamily="34" charset="0"/>
              </a:rPr>
              <a:t>7denní letní tábor pro děti s výukou AJ ve </a:t>
            </a:r>
            <a:r>
              <a:rPr lang="cs-CZ" sz="2000" dirty="0" err="1" smtClean="0">
                <a:solidFill>
                  <a:srgbClr val="FF0000"/>
                </a:solidFill>
                <a:latin typeface="Calibri" pitchFamily="34" charset="0"/>
              </a:rPr>
              <a:t>Sm</a:t>
            </a:r>
            <a:r>
              <a:rPr lang="cs-CZ" sz="2000" dirty="0" smtClean="0">
                <a:solidFill>
                  <a:srgbClr val="FF0000"/>
                </a:solidFill>
                <a:latin typeface="Calibri" pitchFamily="34" charset="0"/>
              </a:rPr>
              <a:t>. Horách</a:t>
            </a:r>
          </a:p>
          <a:p>
            <a:pPr>
              <a:buFontTx/>
              <a:buChar char="-"/>
            </a:pPr>
            <a:endParaRPr lang="cs-CZ" sz="2000" dirty="0" smtClean="0">
              <a:latin typeface="Calibri" pitchFamily="34" charset="0"/>
            </a:endParaRPr>
          </a:p>
          <a:p>
            <a:r>
              <a:rPr lang="cs-CZ" dirty="0" smtClean="0">
                <a:latin typeface="Calibri" pitchFamily="34" charset="0"/>
              </a:rPr>
              <a:t>Zpráva o hospodaření MAS v roce 2014 – stav </a:t>
            </a:r>
          </a:p>
          <a:p>
            <a:pPr>
              <a:buNone/>
            </a:pPr>
            <a:r>
              <a:rPr lang="cs-CZ" dirty="0" smtClean="0">
                <a:latin typeface="Calibri" pitchFamily="34" charset="0"/>
              </a:rPr>
              <a:t>	k 10.12.2014</a:t>
            </a:r>
          </a:p>
          <a:p>
            <a:pPr>
              <a:buFontTx/>
              <a:buChar char="-"/>
            </a:pPr>
            <a:endParaRPr lang="cs-CZ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137</TotalTime>
  <Words>494</Words>
  <Application>Microsoft Office PowerPoint</Application>
  <PresentationFormat>Předvádění na obrazovce (4:3)</PresentationFormat>
  <Paragraphs>108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Default Theme</vt:lpstr>
      <vt:lpstr>Členská schůze MAS Krajina srdce</vt:lpstr>
      <vt:lpstr>Zahájení schůze</vt:lpstr>
      <vt:lpstr>Program schůze</vt:lpstr>
      <vt:lpstr>Členská základna</vt:lpstr>
      <vt:lpstr>Transformace MAS</vt:lpstr>
      <vt:lpstr>Volby do orgánů MAS:</vt:lpstr>
      <vt:lpstr>Volby do orgánů MAS:</vt:lpstr>
      <vt:lpstr>Volby do orgánů MAS:</vt:lpstr>
      <vt:lpstr>Zpráva o hospodaření a zpráva o činnosti v roce 2014</vt:lpstr>
      <vt:lpstr>Návrh rozpočtu na rok 2015</vt:lpstr>
      <vt:lpstr>Stav realizace SPL 2007-2013</vt:lpstr>
      <vt:lpstr>Programovací období 2014-2020</vt:lpstr>
      <vt:lpstr>Projekty spolupráce</vt:lpstr>
      <vt:lpstr>Různé</vt:lpstr>
      <vt:lpstr>Děkuji za pozornost….        … a přeji krásné a poklidné Vánoce 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Členská schůze MAS Krajina srdce</dc:title>
  <dc:creator>Monika</dc:creator>
  <cp:lastModifiedBy>MAS</cp:lastModifiedBy>
  <cp:revision>3</cp:revision>
  <dcterms:created xsi:type="dcterms:W3CDTF">2014-12-16T09:51:14Z</dcterms:created>
  <dcterms:modified xsi:type="dcterms:W3CDTF">2019-06-25T11:06:29Z</dcterms:modified>
</cp:coreProperties>
</file>