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1" r:id="rId4"/>
    <p:sldId id="259" r:id="rId5"/>
    <p:sldId id="268" r:id="rId6"/>
    <p:sldId id="269" r:id="rId7"/>
    <p:sldId id="270" r:id="rId8"/>
    <p:sldId id="271" r:id="rId9"/>
    <p:sldId id="27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00CC"/>
    <a:srgbClr val="FF9933"/>
    <a:srgbClr val="FF9900"/>
    <a:srgbClr val="3399FF"/>
    <a:srgbClr val="FFD72F"/>
    <a:srgbClr val="FFCC00"/>
    <a:srgbClr val="97DCFF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m\dokumenty\Monitoring\Monitoringy%20a%20indik&#225;tory_aktualizace%202014\Monitoring%20V&#221;SLEDK&#366;%20SPL%202008-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m\dokumenty\Monitoring\Monitoringy%20a%20indik&#225;tory_aktualizace%202014\Monitoring%20V&#221;SLEDK&#366;%20SPL%202008-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m\dokumenty\Monitoring\Monitoringy%20a%20indik&#225;tory_aktualizace%202014\Monitoring%20V&#221;SLEDK&#366;%20SPL%202008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8796661709892151"/>
                  <c:y val="0.11987063013300388"/>
                </c:manualLayout>
              </c:layout>
              <c:showVal val="1"/>
            </c:dLbl>
            <c:dLbl>
              <c:idx val="1"/>
              <c:layout>
                <c:manualLayout>
                  <c:x val="0.22829100845529177"/>
                  <c:y val="-7.0193394075943702E-2"/>
                </c:manualLayout>
              </c:layout>
              <c:showVal val="1"/>
            </c:dLbl>
            <c:dLbl>
              <c:idx val="2"/>
              <c:delete val="1"/>
            </c:dLbl>
            <c:numFmt formatCode="#,##0\ &quot;Kč&quot;" sourceLinked="0"/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  <c:showLeaderLines val="1"/>
          </c:dLbls>
          <c:cat>
            <c:strRef>
              <c:f>'VYZ 2014-I'!$A$30:$E$32</c:f>
              <c:strCache>
                <c:ptCount val="3"/>
                <c:pt idx="0">
                  <c:v>Fiche č. 8</c:v>
                </c:pt>
                <c:pt idx="1">
                  <c:v>Fiche č. 11</c:v>
                </c:pt>
                <c:pt idx="2">
                  <c:v>Fiche č. 13</c:v>
                </c:pt>
              </c:strCache>
            </c:strRef>
          </c:cat>
          <c:val>
            <c:numRef>
              <c:f>'VYZ 2014-I'!$G$30:$G$32</c:f>
              <c:numCache>
                <c:formatCode>#,##0</c:formatCode>
                <c:ptCount val="3"/>
                <c:pt idx="0">
                  <c:v>342754</c:v>
                </c:pt>
                <c:pt idx="1">
                  <c:v>700000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8.7767488401106125E-2"/>
                  <c:y val="0.18584368199239598"/>
                </c:manualLayout>
              </c:layout>
              <c:showVal val="1"/>
            </c:dLbl>
            <c:dLbl>
              <c:idx val="1"/>
              <c:layout>
                <c:manualLayout>
                  <c:x val="9.4316676883183501E-2"/>
                  <c:y val="-0.19270404624474469"/>
                </c:manualLayout>
              </c:layout>
              <c:showVal val="1"/>
            </c:dLbl>
            <c:dLbl>
              <c:idx val="2"/>
              <c:delete val="1"/>
            </c:dLbl>
            <c:showVal val="1"/>
            <c:showLeaderLines val="1"/>
          </c:dLbls>
          <c:cat>
            <c:strRef>
              <c:f>'VYZ 2014-I'!$A$43:$E$45</c:f>
              <c:strCache>
                <c:ptCount val="3"/>
                <c:pt idx="0">
                  <c:v>Fiche č. 8</c:v>
                </c:pt>
                <c:pt idx="1">
                  <c:v>Fiche č. 11</c:v>
                </c:pt>
                <c:pt idx="2">
                  <c:v>Fiche č. 13</c:v>
                </c:pt>
              </c:strCache>
            </c:strRef>
          </c:cat>
          <c:val>
            <c:numRef>
              <c:f>'VYZ 2014-I'!$G$43:$G$45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343422299342988"/>
          <c:y val="0.34745556765526403"/>
          <c:w val="0.2202117288380106"/>
          <c:h val="0.32673166425524602"/>
        </c:manualLayout>
      </c:layout>
      <c:txPr>
        <a:bodyPr/>
        <a:lstStyle/>
        <a:p>
          <a:pPr rtl="0">
            <a:defRPr sz="1100"/>
          </a:pPr>
          <a:endParaRPr lang="cs-CZ"/>
        </a:p>
      </c:txPr>
    </c:legend>
    <c:plotVisOnly val="1"/>
  </c:chart>
  <c:txPr>
    <a:bodyPr/>
    <a:lstStyle/>
    <a:p>
      <a:pPr>
        <a:defRPr sz="11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barChart>
        <c:barDir val="col"/>
        <c:grouping val="stacked"/>
        <c:ser>
          <c:idx val="2"/>
          <c:order val="0"/>
          <c:tx>
            <c:strRef>
              <c:f>'celkem '!$AE$75:$AE$76</c:f>
              <c:strCache>
                <c:ptCount val="1"/>
                <c:pt idx="0">
                  <c:v>Veřejný sektor</c:v>
                </c:pt>
              </c:strCache>
            </c:strRef>
          </c:tx>
          <c:spPr>
            <a:solidFill>
              <a:srgbClr val="009900"/>
            </a:solidFill>
          </c:spPr>
          <c:cat>
            <c:strRef>
              <c:f>'celkem '!$AB$77:$AB$111</c:f>
              <c:strCache>
                <c:ptCount val="35"/>
                <c:pt idx="0">
                  <c:v>Mladá Vožice</c:v>
                </c:pt>
                <c:pt idx="1">
                  <c:v>Sedlec-Prčice</c:v>
                </c:pt>
                <c:pt idx="2">
                  <c:v>Borotín</c:v>
                </c:pt>
                <c:pt idx="3">
                  <c:v>Dolní Hořice</c:v>
                </c:pt>
                <c:pt idx="4">
                  <c:v>Jistebnice</c:v>
                </c:pt>
                <c:pt idx="5">
                  <c:v>Vilice</c:v>
                </c:pt>
                <c:pt idx="6">
                  <c:v>Nadějkov</c:v>
                </c:pt>
                <c:pt idx="7">
                  <c:v>Chotoviny</c:v>
                </c:pt>
                <c:pt idx="8">
                  <c:v>Nová Ves u Mladé Vožice</c:v>
                </c:pt>
                <c:pt idx="9">
                  <c:v>Mezno</c:v>
                </c:pt>
                <c:pt idx="10">
                  <c:v>Běleč</c:v>
                </c:pt>
                <c:pt idx="11">
                  <c:v>Ratibořské Hory</c:v>
                </c:pt>
                <c:pt idx="12">
                  <c:v>Smilkov</c:v>
                </c:pt>
                <c:pt idx="13">
                  <c:v>Nemyšl</c:v>
                </c:pt>
                <c:pt idx="14">
                  <c:v>Pohnání</c:v>
                </c:pt>
                <c:pt idx="15">
                  <c:v>Smilovy Hory</c:v>
                </c:pt>
                <c:pt idx="16">
                  <c:v>Slapsko</c:v>
                </c:pt>
                <c:pt idx="17">
                  <c:v>Dolní Hrachovice</c:v>
                </c:pt>
                <c:pt idx="18">
                  <c:v>Opařany</c:v>
                </c:pt>
                <c:pt idx="19">
                  <c:v>Dražičky</c:v>
                </c:pt>
                <c:pt idx="20">
                  <c:v>Občanské sdružení Polánka</c:v>
                </c:pt>
                <c:pt idx="21">
                  <c:v>Sudoměřice u Tábora</c:v>
                </c:pt>
                <c:pt idx="22">
                  <c:v>Střezimíř</c:v>
                </c:pt>
                <c:pt idx="23">
                  <c:v>Červený Újezd</c:v>
                </c:pt>
                <c:pt idx="24">
                  <c:v>Společenství obcí Čertovo břemeno</c:v>
                </c:pt>
                <c:pt idx="25">
                  <c:v>Hlasivo</c:v>
                </c:pt>
                <c:pt idx="26">
                  <c:v>Oldřichov</c:v>
                </c:pt>
                <c:pt idx="27">
                  <c:v>DSO Mikroregion VENKOV</c:v>
                </c:pt>
                <c:pt idx="28">
                  <c:v>Řemíčov</c:v>
                </c:pt>
                <c:pt idx="29">
                  <c:v>Pojbuky</c:v>
                </c:pt>
                <c:pt idx="30">
                  <c:v>Balkova Lhota</c:v>
                </c:pt>
                <c:pt idx="31">
                  <c:v>Radkov</c:v>
                </c:pt>
                <c:pt idx="32">
                  <c:v>Vodice</c:v>
                </c:pt>
                <c:pt idx="33">
                  <c:v>Bradáčov</c:v>
                </c:pt>
                <c:pt idx="34">
                  <c:v>Šebířov</c:v>
                </c:pt>
              </c:strCache>
            </c:strRef>
          </c:cat>
          <c:val>
            <c:numRef>
              <c:f>'celkem '!$AE$77:$AE$111</c:f>
              <c:numCache>
                <c:formatCode>#,##0</c:formatCode>
                <c:ptCount val="35"/>
                <c:pt idx="0">
                  <c:v>108000</c:v>
                </c:pt>
                <c:pt idx="1">
                  <c:v>1798245</c:v>
                </c:pt>
                <c:pt idx="2">
                  <c:v>1730839</c:v>
                </c:pt>
                <c:pt idx="3">
                  <c:v>2417714</c:v>
                </c:pt>
                <c:pt idx="4">
                  <c:v>1050792</c:v>
                </c:pt>
                <c:pt idx="5">
                  <c:v>1458625</c:v>
                </c:pt>
                <c:pt idx="6">
                  <c:v>600027</c:v>
                </c:pt>
                <c:pt idx="7">
                  <c:v>590661</c:v>
                </c:pt>
                <c:pt idx="8">
                  <c:v>832959</c:v>
                </c:pt>
                <c:pt idx="9">
                  <c:v>806947</c:v>
                </c:pt>
                <c:pt idx="10">
                  <c:v>657942</c:v>
                </c:pt>
                <c:pt idx="11">
                  <c:v>713359</c:v>
                </c:pt>
                <c:pt idx="12">
                  <c:v>500515</c:v>
                </c:pt>
                <c:pt idx="13">
                  <c:v>692653</c:v>
                </c:pt>
                <c:pt idx="14">
                  <c:v>629445</c:v>
                </c:pt>
                <c:pt idx="15">
                  <c:v>641154</c:v>
                </c:pt>
                <c:pt idx="16">
                  <c:v>425000</c:v>
                </c:pt>
                <c:pt idx="17">
                  <c:v>461688</c:v>
                </c:pt>
                <c:pt idx="18">
                  <c:v>400133</c:v>
                </c:pt>
                <c:pt idx="19">
                  <c:v>378657</c:v>
                </c:pt>
                <c:pt idx="21">
                  <c:v>339763</c:v>
                </c:pt>
                <c:pt idx="22">
                  <c:v>311059</c:v>
                </c:pt>
                <c:pt idx="23">
                  <c:v>279600</c:v>
                </c:pt>
                <c:pt idx="25">
                  <c:v>273371</c:v>
                </c:pt>
                <c:pt idx="26">
                  <c:v>231667</c:v>
                </c:pt>
                <c:pt idx="28">
                  <c:v>173889</c:v>
                </c:pt>
                <c:pt idx="29">
                  <c:v>165161</c:v>
                </c:pt>
                <c:pt idx="31">
                  <c:v>146250</c:v>
                </c:pt>
                <c:pt idx="32">
                  <c:v>136675</c:v>
                </c:pt>
                <c:pt idx="33">
                  <c:v>109461</c:v>
                </c:pt>
              </c:numCache>
            </c:numRef>
          </c:val>
        </c:ser>
        <c:ser>
          <c:idx val="3"/>
          <c:order val="1"/>
          <c:tx>
            <c:v>Podnikatelé - zemědělci</c:v>
          </c:tx>
          <c:spPr>
            <a:solidFill>
              <a:srgbClr val="6600CC"/>
            </a:solidFill>
          </c:spPr>
          <c:cat>
            <c:strRef>
              <c:f>'celkem '!$AB$77:$AB$111</c:f>
              <c:strCache>
                <c:ptCount val="35"/>
                <c:pt idx="0">
                  <c:v>Mladá Vožice</c:v>
                </c:pt>
                <c:pt idx="1">
                  <c:v>Sedlec-Prčice</c:v>
                </c:pt>
                <c:pt idx="2">
                  <c:v>Borotín</c:v>
                </c:pt>
                <c:pt idx="3">
                  <c:v>Dolní Hořice</c:v>
                </c:pt>
                <c:pt idx="4">
                  <c:v>Jistebnice</c:v>
                </c:pt>
                <c:pt idx="5">
                  <c:v>Vilice</c:v>
                </c:pt>
                <c:pt idx="6">
                  <c:v>Nadějkov</c:v>
                </c:pt>
                <c:pt idx="7">
                  <c:v>Chotoviny</c:v>
                </c:pt>
                <c:pt idx="8">
                  <c:v>Nová Ves u Mladé Vožice</c:v>
                </c:pt>
                <c:pt idx="9">
                  <c:v>Mezno</c:v>
                </c:pt>
                <c:pt idx="10">
                  <c:v>Běleč</c:v>
                </c:pt>
                <c:pt idx="11">
                  <c:v>Ratibořské Hory</c:v>
                </c:pt>
                <c:pt idx="12">
                  <c:v>Smilkov</c:v>
                </c:pt>
                <c:pt idx="13">
                  <c:v>Nemyšl</c:v>
                </c:pt>
                <c:pt idx="14">
                  <c:v>Pohnání</c:v>
                </c:pt>
                <c:pt idx="15">
                  <c:v>Smilovy Hory</c:v>
                </c:pt>
                <c:pt idx="16">
                  <c:v>Slapsko</c:v>
                </c:pt>
                <c:pt idx="17">
                  <c:v>Dolní Hrachovice</c:v>
                </c:pt>
                <c:pt idx="18">
                  <c:v>Opařany</c:v>
                </c:pt>
                <c:pt idx="19">
                  <c:v>Dražičky</c:v>
                </c:pt>
                <c:pt idx="20">
                  <c:v>Občanské sdružení Polánka</c:v>
                </c:pt>
                <c:pt idx="21">
                  <c:v>Sudoměřice u Tábora</c:v>
                </c:pt>
                <c:pt idx="22">
                  <c:v>Střezimíř</c:v>
                </c:pt>
                <c:pt idx="23">
                  <c:v>Červený Újezd</c:v>
                </c:pt>
                <c:pt idx="24">
                  <c:v>Společenství obcí Čertovo břemeno</c:v>
                </c:pt>
                <c:pt idx="25">
                  <c:v>Hlasivo</c:v>
                </c:pt>
                <c:pt idx="26">
                  <c:v>Oldřichov</c:v>
                </c:pt>
                <c:pt idx="27">
                  <c:v>DSO Mikroregion VENKOV</c:v>
                </c:pt>
                <c:pt idx="28">
                  <c:v>Řemíčov</c:v>
                </c:pt>
                <c:pt idx="29">
                  <c:v>Pojbuky</c:v>
                </c:pt>
                <c:pt idx="30">
                  <c:v>Balkova Lhota</c:v>
                </c:pt>
                <c:pt idx="31">
                  <c:v>Radkov</c:v>
                </c:pt>
                <c:pt idx="32">
                  <c:v>Vodice</c:v>
                </c:pt>
                <c:pt idx="33">
                  <c:v>Bradáčov</c:v>
                </c:pt>
                <c:pt idx="34">
                  <c:v>Šebířov</c:v>
                </c:pt>
              </c:strCache>
            </c:strRef>
          </c:cat>
          <c:val>
            <c:numRef>
              <c:f>'celkem '!$AF$77:$AF$111</c:f>
              <c:numCache>
                <c:formatCode>#,##0</c:formatCode>
                <c:ptCount val="35"/>
                <c:pt idx="1">
                  <c:v>500000</c:v>
                </c:pt>
                <c:pt idx="2">
                  <c:v>82282</c:v>
                </c:pt>
                <c:pt idx="3">
                  <c:v>148060</c:v>
                </c:pt>
                <c:pt idx="5">
                  <c:v>245000</c:v>
                </c:pt>
                <c:pt idx="6">
                  <c:v>206654</c:v>
                </c:pt>
                <c:pt idx="16">
                  <c:v>112800</c:v>
                </c:pt>
                <c:pt idx="34">
                  <c:v>108000</c:v>
                </c:pt>
              </c:numCache>
            </c:numRef>
          </c:val>
        </c:ser>
        <c:ser>
          <c:idx val="4"/>
          <c:order val="2"/>
          <c:tx>
            <c:v>Podnikatelé - nezemědělci</c:v>
          </c:tx>
          <c:spPr>
            <a:solidFill>
              <a:srgbClr val="3399FF"/>
            </a:solidFill>
          </c:spPr>
          <c:cat>
            <c:strRef>
              <c:f>'celkem '!$AB$77:$AB$111</c:f>
              <c:strCache>
                <c:ptCount val="35"/>
                <c:pt idx="0">
                  <c:v>Mladá Vožice</c:v>
                </c:pt>
                <c:pt idx="1">
                  <c:v>Sedlec-Prčice</c:v>
                </c:pt>
                <c:pt idx="2">
                  <c:v>Borotín</c:v>
                </c:pt>
                <c:pt idx="3">
                  <c:v>Dolní Hořice</c:v>
                </c:pt>
                <c:pt idx="4">
                  <c:v>Jistebnice</c:v>
                </c:pt>
                <c:pt idx="5">
                  <c:v>Vilice</c:v>
                </c:pt>
                <c:pt idx="6">
                  <c:v>Nadějkov</c:v>
                </c:pt>
                <c:pt idx="7">
                  <c:v>Chotoviny</c:v>
                </c:pt>
                <c:pt idx="8">
                  <c:v>Nová Ves u Mladé Vožice</c:v>
                </c:pt>
                <c:pt idx="9">
                  <c:v>Mezno</c:v>
                </c:pt>
                <c:pt idx="10">
                  <c:v>Běleč</c:v>
                </c:pt>
                <c:pt idx="11">
                  <c:v>Ratibořské Hory</c:v>
                </c:pt>
                <c:pt idx="12">
                  <c:v>Smilkov</c:v>
                </c:pt>
                <c:pt idx="13">
                  <c:v>Nemyšl</c:v>
                </c:pt>
                <c:pt idx="14">
                  <c:v>Pohnání</c:v>
                </c:pt>
                <c:pt idx="15">
                  <c:v>Smilovy Hory</c:v>
                </c:pt>
                <c:pt idx="16">
                  <c:v>Slapsko</c:v>
                </c:pt>
                <c:pt idx="17">
                  <c:v>Dolní Hrachovice</c:v>
                </c:pt>
                <c:pt idx="18">
                  <c:v>Opařany</c:v>
                </c:pt>
                <c:pt idx="19">
                  <c:v>Dražičky</c:v>
                </c:pt>
                <c:pt idx="20">
                  <c:v>Občanské sdružení Polánka</c:v>
                </c:pt>
                <c:pt idx="21">
                  <c:v>Sudoměřice u Tábora</c:v>
                </c:pt>
                <c:pt idx="22">
                  <c:v>Střezimíř</c:v>
                </c:pt>
                <c:pt idx="23">
                  <c:v>Červený Újezd</c:v>
                </c:pt>
                <c:pt idx="24">
                  <c:v>Společenství obcí Čertovo břemeno</c:v>
                </c:pt>
                <c:pt idx="25">
                  <c:v>Hlasivo</c:v>
                </c:pt>
                <c:pt idx="26">
                  <c:v>Oldřichov</c:v>
                </c:pt>
                <c:pt idx="27">
                  <c:v>DSO Mikroregion VENKOV</c:v>
                </c:pt>
                <c:pt idx="28">
                  <c:v>Řemíčov</c:v>
                </c:pt>
                <c:pt idx="29">
                  <c:v>Pojbuky</c:v>
                </c:pt>
                <c:pt idx="30">
                  <c:v>Balkova Lhota</c:v>
                </c:pt>
                <c:pt idx="31">
                  <c:v>Radkov</c:v>
                </c:pt>
                <c:pt idx="32">
                  <c:v>Vodice</c:v>
                </c:pt>
                <c:pt idx="33">
                  <c:v>Bradáčov</c:v>
                </c:pt>
                <c:pt idx="34">
                  <c:v>Šebířov</c:v>
                </c:pt>
              </c:strCache>
            </c:strRef>
          </c:cat>
          <c:val>
            <c:numRef>
              <c:f>'celkem '!$AG$77:$AG$111</c:f>
              <c:numCache>
                <c:formatCode>#,##0</c:formatCode>
                <c:ptCount val="35"/>
                <c:pt idx="0">
                  <c:v>3565000</c:v>
                </c:pt>
                <c:pt idx="1">
                  <c:v>304295</c:v>
                </c:pt>
                <c:pt idx="2">
                  <c:v>1117468</c:v>
                </c:pt>
                <c:pt idx="3">
                  <c:v>65467</c:v>
                </c:pt>
                <c:pt idx="4">
                  <c:v>1339326</c:v>
                </c:pt>
                <c:pt idx="5">
                  <c:v>139720</c:v>
                </c:pt>
                <c:pt idx="7">
                  <c:v>133994</c:v>
                </c:pt>
                <c:pt idx="10">
                  <c:v>98650</c:v>
                </c:pt>
                <c:pt idx="12">
                  <c:v>211300</c:v>
                </c:pt>
                <c:pt idx="30">
                  <c:v>150000</c:v>
                </c:pt>
              </c:numCache>
            </c:numRef>
          </c:val>
        </c:ser>
        <c:ser>
          <c:idx val="5"/>
          <c:order val="3"/>
          <c:tx>
            <c:strRef>
              <c:f>'celkem '!$AH$75:$AH$76</c:f>
              <c:strCache>
                <c:ptCount val="1"/>
                <c:pt idx="0">
                  <c:v>Neziskový sektor</c:v>
                </c:pt>
              </c:strCache>
            </c:strRef>
          </c:tx>
          <c:spPr>
            <a:solidFill>
              <a:srgbClr val="FF9933"/>
            </a:solidFill>
          </c:spPr>
          <c:cat>
            <c:strRef>
              <c:f>'celkem '!$AB$77:$AB$111</c:f>
              <c:strCache>
                <c:ptCount val="35"/>
                <c:pt idx="0">
                  <c:v>Mladá Vožice</c:v>
                </c:pt>
                <c:pt idx="1">
                  <c:v>Sedlec-Prčice</c:v>
                </c:pt>
                <c:pt idx="2">
                  <c:v>Borotín</c:v>
                </c:pt>
                <c:pt idx="3">
                  <c:v>Dolní Hořice</c:v>
                </c:pt>
                <c:pt idx="4">
                  <c:v>Jistebnice</c:v>
                </c:pt>
                <c:pt idx="5">
                  <c:v>Vilice</c:v>
                </c:pt>
                <c:pt idx="6">
                  <c:v>Nadějkov</c:v>
                </c:pt>
                <c:pt idx="7">
                  <c:v>Chotoviny</c:v>
                </c:pt>
                <c:pt idx="8">
                  <c:v>Nová Ves u Mladé Vožice</c:v>
                </c:pt>
                <c:pt idx="9">
                  <c:v>Mezno</c:v>
                </c:pt>
                <c:pt idx="10">
                  <c:v>Běleč</c:v>
                </c:pt>
                <c:pt idx="11">
                  <c:v>Ratibořské Hory</c:v>
                </c:pt>
                <c:pt idx="12">
                  <c:v>Smilkov</c:v>
                </c:pt>
                <c:pt idx="13">
                  <c:v>Nemyšl</c:v>
                </c:pt>
                <c:pt idx="14">
                  <c:v>Pohnání</c:v>
                </c:pt>
                <c:pt idx="15">
                  <c:v>Smilovy Hory</c:v>
                </c:pt>
                <c:pt idx="16">
                  <c:v>Slapsko</c:v>
                </c:pt>
                <c:pt idx="17">
                  <c:v>Dolní Hrachovice</c:v>
                </c:pt>
                <c:pt idx="18">
                  <c:v>Opařany</c:v>
                </c:pt>
                <c:pt idx="19">
                  <c:v>Dražičky</c:v>
                </c:pt>
                <c:pt idx="20">
                  <c:v>Občanské sdružení Polánka</c:v>
                </c:pt>
                <c:pt idx="21">
                  <c:v>Sudoměřice u Tábora</c:v>
                </c:pt>
                <c:pt idx="22">
                  <c:v>Střezimíř</c:v>
                </c:pt>
                <c:pt idx="23">
                  <c:v>Červený Újezd</c:v>
                </c:pt>
                <c:pt idx="24">
                  <c:v>Společenství obcí Čertovo břemeno</c:v>
                </c:pt>
                <c:pt idx="25">
                  <c:v>Hlasivo</c:v>
                </c:pt>
                <c:pt idx="26">
                  <c:v>Oldřichov</c:v>
                </c:pt>
                <c:pt idx="27">
                  <c:v>DSO Mikroregion VENKOV</c:v>
                </c:pt>
                <c:pt idx="28">
                  <c:v>Řemíčov</c:v>
                </c:pt>
                <c:pt idx="29">
                  <c:v>Pojbuky</c:v>
                </c:pt>
                <c:pt idx="30">
                  <c:v>Balkova Lhota</c:v>
                </c:pt>
                <c:pt idx="31">
                  <c:v>Radkov</c:v>
                </c:pt>
                <c:pt idx="32">
                  <c:v>Vodice</c:v>
                </c:pt>
                <c:pt idx="33">
                  <c:v>Bradáčov</c:v>
                </c:pt>
                <c:pt idx="34">
                  <c:v>Šebířov</c:v>
                </c:pt>
              </c:strCache>
            </c:strRef>
          </c:cat>
          <c:val>
            <c:numRef>
              <c:f>'celkem '!$AH$77:$AH$111</c:f>
              <c:numCache>
                <c:formatCode>#,##0</c:formatCode>
                <c:ptCount val="35"/>
                <c:pt idx="0">
                  <c:v>775649</c:v>
                </c:pt>
                <c:pt idx="1">
                  <c:v>698623</c:v>
                </c:pt>
                <c:pt idx="2">
                  <c:v>647700</c:v>
                </c:pt>
                <c:pt idx="3">
                  <c:v>399433</c:v>
                </c:pt>
                <c:pt idx="6">
                  <c:v>565355</c:v>
                </c:pt>
                <c:pt idx="7">
                  <c:v>438240</c:v>
                </c:pt>
                <c:pt idx="20">
                  <c:v>352868</c:v>
                </c:pt>
                <c:pt idx="24">
                  <c:v>276560</c:v>
                </c:pt>
                <c:pt idx="27">
                  <c:v>188339</c:v>
                </c:pt>
              </c:numCache>
            </c:numRef>
          </c:val>
        </c:ser>
        <c:overlap val="100"/>
        <c:axId val="70632192"/>
        <c:axId val="70633728"/>
      </c:barChart>
      <c:catAx>
        <c:axId val="70632192"/>
        <c:scaling>
          <c:orientation val="minMax"/>
        </c:scaling>
        <c:axPos val="b"/>
        <c:tickLblPos val="nextTo"/>
        <c:crossAx val="70633728"/>
        <c:crosses val="autoZero"/>
        <c:auto val="1"/>
        <c:lblAlgn val="ctr"/>
        <c:lblOffset val="100"/>
      </c:catAx>
      <c:valAx>
        <c:axId val="70633728"/>
        <c:scaling>
          <c:orientation val="minMax"/>
        </c:scaling>
        <c:axPos val="l"/>
        <c:majorGridlines/>
        <c:numFmt formatCode="#,##0" sourceLinked="1"/>
        <c:tickLblPos val="nextTo"/>
        <c:crossAx val="70632192"/>
        <c:crosses val="autoZero"/>
        <c:crossBetween val="between"/>
      </c:valAx>
    </c:plotArea>
    <c:legend>
      <c:legendPos val="b"/>
      <c:layout/>
    </c:legend>
    <c:plotVisOnly val="1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D963-2BD7-4E28-B8C0-DCCB0879466B}" type="datetimeFigureOut">
              <a:rPr lang="cs-CZ" smtClean="0"/>
              <a:pPr/>
              <a:t>25.6.2019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C3F02-C4DB-4179-8C8A-3908C9E54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666140"/>
            <a:ext cx="7766936" cy="1646302"/>
          </a:xfrm>
        </p:spPr>
        <p:txBody>
          <a:bodyPr/>
          <a:lstStyle/>
          <a:p>
            <a:r>
              <a:rPr lang="cs-CZ" sz="5000" dirty="0" smtClean="0"/>
              <a:t>Realizace SPL 2014</a:t>
            </a:r>
            <a:endParaRPr lang="cs-CZ" sz="5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3681637"/>
            <a:ext cx="7766936" cy="1096899"/>
          </a:xfrm>
        </p:spPr>
        <p:txBody>
          <a:bodyPr/>
          <a:lstStyle/>
          <a:p>
            <a:r>
              <a:rPr lang="cs-CZ" dirty="0" smtClean="0"/>
              <a:t>Ing. Veronika Havlíková</a:t>
            </a:r>
          </a:p>
          <a:p>
            <a:r>
              <a:rPr lang="cs-CZ" dirty="0" smtClean="0"/>
              <a:t>16. 12. 2014</a:t>
            </a:r>
            <a:endParaRPr lang="cs-CZ" dirty="0"/>
          </a:p>
        </p:txBody>
      </p:sp>
      <p:pic>
        <p:nvPicPr>
          <p:cNvPr id="6" name="Obrázek 5" descr="logo srd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78" y="4874337"/>
            <a:ext cx="1620001" cy="14844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13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886445"/>
            <a:ext cx="8596668" cy="259546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3728958"/>
            <a:ext cx="8596668" cy="1513914"/>
          </a:xfrm>
        </p:spPr>
        <p:txBody>
          <a:bodyPr/>
          <a:lstStyle/>
          <a:p>
            <a:r>
              <a:rPr lang="cs-CZ" dirty="0" smtClean="0"/>
              <a:t>Ing. Veronika Havlíková</a:t>
            </a:r>
          </a:p>
        </p:txBody>
      </p:sp>
      <p:pic>
        <p:nvPicPr>
          <p:cNvPr id="5" name="Obrázek 4" descr="logo srd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323" y="4674640"/>
            <a:ext cx="1620001" cy="14844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78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2014/VYZ-I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8317"/>
            <a:ext cx="8596668" cy="4763504"/>
          </a:xfrm>
        </p:spPr>
        <p:txBody>
          <a:bodyPr>
            <a:normAutofit lnSpcReduction="10000"/>
          </a:bodyPr>
          <a:lstStyle/>
          <a:p>
            <a:r>
              <a:rPr lang="cs-CZ" sz="1600" dirty="0" smtClean="0"/>
              <a:t>11. výzva MAS, 20. kolo SZIF</a:t>
            </a:r>
          </a:p>
          <a:p>
            <a:pPr lvl="0"/>
            <a:endParaRPr lang="cs-CZ" sz="1600" dirty="0" smtClean="0"/>
          </a:p>
          <a:p>
            <a:pPr lvl="0"/>
            <a:r>
              <a:rPr lang="cs-CZ" sz="1600" dirty="0" smtClean="0"/>
              <a:t>3 Fiche</a:t>
            </a:r>
          </a:p>
          <a:p>
            <a:pPr lvl="1"/>
            <a:r>
              <a:rPr lang="cs-CZ" sz="1400" dirty="0" smtClean="0"/>
              <a:t>Fiche č. 8: III.1.2. Podnikatelské aktivity nezemědělců</a:t>
            </a:r>
          </a:p>
          <a:p>
            <a:pPr lvl="1"/>
            <a:r>
              <a:rPr lang="cs-CZ" sz="1400" dirty="0" smtClean="0"/>
              <a:t>Fiche č. 11: III.2.2. Zvýšení počtů a kapacit místních leadrů</a:t>
            </a:r>
          </a:p>
          <a:p>
            <a:pPr lvl="1"/>
            <a:r>
              <a:rPr lang="cs-CZ" sz="1400" dirty="0" smtClean="0"/>
              <a:t>Fiche č. 13: Regionální muzea a expozice</a:t>
            </a:r>
          </a:p>
          <a:p>
            <a:endParaRPr lang="cs-CZ" sz="1800" dirty="0" smtClean="0"/>
          </a:p>
          <a:p>
            <a:r>
              <a:rPr lang="cs-CZ" sz="1800" dirty="0" smtClean="0"/>
              <a:t>Statistika projektů</a:t>
            </a:r>
          </a:p>
          <a:p>
            <a:pPr lvl="1"/>
            <a:r>
              <a:rPr lang="cs-CZ" sz="1400" dirty="0" smtClean="0"/>
              <a:t>Předloženo: 14 projektů</a:t>
            </a:r>
          </a:p>
          <a:p>
            <a:pPr lvl="1"/>
            <a:r>
              <a:rPr lang="cs-CZ" sz="1400" dirty="0" smtClean="0"/>
              <a:t>Neprošlo AK: 1 projekt</a:t>
            </a:r>
          </a:p>
          <a:p>
            <a:pPr lvl="1"/>
            <a:r>
              <a:rPr lang="cs-CZ" sz="1400" dirty="0" smtClean="0"/>
              <a:t>Podpořeno: 10 projektů</a:t>
            </a:r>
          </a:p>
          <a:p>
            <a:pPr lvl="1"/>
            <a:r>
              <a:rPr lang="cs-CZ" sz="1400" dirty="0" smtClean="0"/>
              <a:t>Ukončeno před podpisem Dohody: 1 projekt</a:t>
            </a:r>
          </a:p>
          <a:p>
            <a:pPr lvl="1"/>
            <a:r>
              <a:rPr lang="cs-CZ" sz="1400" dirty="0" smtClean="0"/>
              <a:t>Realizováno: 9 projektů</a:t>
            </a:r>
          </a:p>
          <a:p>
            <a:pPr lvl="1"/>
            <a:r>
              <a:rPr lang="cs-CZ" sz="1400" dirty="0" smtClean="0"/>
              <a:t>K proplacení zbývá: 5 projektů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42688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</a:t>
            </a:r>
            <a:r>
              <a:rPr lang="cs-CZ" dirty="0" smtClean="0"/>
              <a:t>2014/VYZ-I – předložené projekty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819807" y="1261242"/>
          <a:ext cx="7668000" cy="5431742"/>
        </p:xfrm>
        <a:graphic>
          <a:graphicData uri="http://schemas.openxmlformats.org/drawingml/2006/table">
            <a:tbl>
              <a:tblPr/>
              <a:tblGrid>
                <a:gridCol w="1332000"/>
                <a:gridCol w="2880000"/>
                <a:gridCol w="1008000"/>
                <a:gridCol w="864000"/>
                <a:gridCol w="864000"/>
                <a:gridCol w="720000"/>
              </a:tblGrid>
              <a:tr h="2841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Žadatel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Název projektu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Celkové výdaje projektu 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Způsobilé</a:t>
                      </a:r>
                    </a:p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výdaje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Dotace </a:t>
                      </a:r>
                      <a:endParaRPr lang="cs-CZ" sz="9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(Kč)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Dotace</a:t>
                      </a:r>
                    </a:p>
                    <a:p>
                      <a:pPr algn="ctr" fontAlgn="ctr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(%)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4139">
                <a:tc gridSpan="6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Fiche č. 8: III.1.2. Podnikatelské aktivity nezemědělců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cs-CZ" sz="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cs-CZ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8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Václav Žahour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Žahourův mlýn a pekárna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1 331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cs-CZ" sz="85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350 000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175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Vítek z Prčice s.r.o.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Památník - budovaný Nový hrad Vítek z Prčice-zvýšení výrobní kapacity pivovaru Vítek z Prčice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461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350 000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167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754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Mgr. Zdeněk Sedláček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Podnikatelský rozvoj Ateliéru Prčice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115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115 000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51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Alena Švecová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Účetní kancelář nejen pro účetní - vedení účetnictví, daňové evidence a mezd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93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93 000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46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41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11: III.2.2. Zvýšení počtů a kapacit místních leadrů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cs-CZ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Základní škola a Mateřská škola Borotín, okres Tábor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Bez práce nejsou koláče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159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159 500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124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Základní škola a Mateřská škola, Sedlec-Prčice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Řemeslo očima dětí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200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200 000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126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39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Základní </a:t>
                      </a:r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škola a Mateřská škola Nadějkov, okres Tábor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Dovedné ruce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72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018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72 018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64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816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Základní škola a Mateřská škola Opařany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Kvalitnějším vybavením víceúčelové učebny, za kvalitnější přípravou budoucích řemeslníků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134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134 500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121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050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Základní škola a Mateřská škola Jistebnice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Budoucnost je v řemeslech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130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801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108 100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97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0968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Základní škola a Mateřská škola Mladá Vožice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Zlepšení podmínek výuky oboru Člověk a svět práce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120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120 000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108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80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Základní škola a Mateřská škola Chotoviny, okres Tábor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Péče o domácnost aneb výuka řemeslných dovedností v ZŠ a MŠ Chotoviny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67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67 190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58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434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841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13: Regionální muzea a expozice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cs-CZ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Mgr. Zdeněk Sedláček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Regionální </a:t>
                      </a:r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expozice Českého Meránu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241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835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150 000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100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67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Vítek z Prčice s.r.o.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Památník - budovaný Nový hrad Vítek z Prčice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121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100 000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90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1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Václav Janecký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Vybavení vitrínami expozice muzea historických vozidel a motocyklů a drobných historických předmětů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121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100 000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80 </a:t>
                      </a:r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   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cs-CZ" sz="8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955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</a:t>
            </a:r>
            <a:r>
              <a:rPr lang="cs-CZ" dirty="0" smtClean="0"/>
              <a:t>2014/VYZ-I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Počet podpořených projektů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Výše přidělené dotace</a:t>
            </a:r>
          </a:p>
          <a:p>
            <a:endParaRPr lang="cs-CZ" dirty="0"/>
          </a:p>
        </p:txBody>
      </p:sp>
      <p:graphicFrame>
        <p:nvGraphicFramePr>
          <p:cNvPr id="10" name="Graf 9"/>
          <p:cNvGraphicFramePr/>
          <p:nvPr/>
        </p:nvGraphicFramePr>
        <p:xfrm>
          <a:off x="4440620" y="2596054"/>
          <a:ext cx="4818994" cy="302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 10"/>
          <p:cNvGraphicFramePr/>
          <p:nvPr/>
        </p:nvGraphicFramePr>
        <p:xfrm>
          <a:off x="488731" y="2573464"/>
          <a:ext cx="4818994" cy="293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86346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371" y="1666140"/>
            <a:ext cx="8895633" cy="1646302"/>
          </a:xfrm>
        </p:spPr>
        <p:txBody>
          <a:bodyPr/>
          <a:lstStyle/>
          <a:p>
            <a:r>
              <a:rPr lang="cs-CZ" sz="5000" dirty="0" smtClean="0"/>
              <a:t>Realizace SPL 2007 – 2013 (14)</a:t>
            </a:r>
            <a:endParaRPr lang="cs-CZ" sz="5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3681637"/>
            <a:ext cx="7766936" cy="1096899"/>
          </a:xfrm>
        </p:spPr>
        <p:txBody>
          <a:bodyPr/>
          <a:lstStyle/>
          <a:p>
            <a:r>
              <a:rPr lang="cs-CZ" dirty="0" smtClean="0"/>
              <a:t>Ing. Veronika Havlíková</a:t>
            </a:r>
          </a:p>
          <a:p>
            <a:r>
              <a:rPr lang="cs-CZ" dirty="0" smtClean="0"/>
              <a:t>16. 12. 2014</a:t>
            </a:r>
            <a:endParaRPr lang="cs-CZ" dirty="0"/>
          </a:p>
        </p:txBody>
      </p:sp>
      <p:pic>
        <p:nvPicPr>
          <p:cNvPr id="6" name="Obrázek 5" descr="logo srd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78" y="4874337"/>
            <a:ext cx="1620001" cy="14844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13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projektů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23911" y="1492463"/>
          <a:ext cx="8748584" cy="4167210"/>
        </p:xfrm>
        <a:graphic>
          <a:graphicData uri="http://schemas.openxmlformats.org/drawingml/2006/table">
            <a:tbl>
              <a:tblPr/>
              <a:tblGrid>
                <a:gridCol w="4048089"/>
                <a:gridCol w="792000"/>
                <a:gridCol w="756000"/>
                <a:gridCol w="756000"/>
                <a:gridCol w="756000"/>
                <a:gridCol w="756000"/>
                <a:gridCol w="884495"/>
              </a:tblGrid>
              <a:tr h="252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Výzva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Realizováno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Nerealizováno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11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Neprošlo AK a KP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Neprošlo VK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Nepodepsána Dohoda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Odstoupení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2008/VYZ-I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2009/VYZ-I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2009/VYZ-II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2010/VYZ-I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2010/VYZ-II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2011/VYZ-I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2011/VYZ-II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2012/VYZ-I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2013/VYZ-I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2013/VYZ-II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2014/VYZ-I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7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ukazatele dle Fichí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46935" y="1393339"/>
          <a:ext cx="8604000" cy="4408365"/>
        </p:xfrm>
        <a:graphic>
          <a:graphicData uri="http://schemas.openxmlformats.org/drawingml/2006/table">
            <a:tbl>
              <a:tblPr/>
              <a:tblGrid>
                <a:gridCol w="5112000"/>
                <a:gridCol w="864000"/>
                <a:gridCol w="828000"/>
                <a:gridCol w="828000"/>
                <a:gridCol w="972000"/>
              </a:tblGrid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Číslo Fiche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Požadovaná částka dotace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Výše dotace dle Dohody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Proplacená částka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Profinancováno celkem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790 609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613 609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500 809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1 130 193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zrušeno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7 357 213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4 768 693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4 333 873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7 099 937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8 030 386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5 004 591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4 742 787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7 818 080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zrušeno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2 768 608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1 309 708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1 173 703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1 723 306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648 060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648 060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648 060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1 618 415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4 085 937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2 794 410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2 123 455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6 919 249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9 200 297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5 500 297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2 381 127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11 809 515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25 754 636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11 279 047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9 416 157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16 569 524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1 698 675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1 129 304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918 217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1 562 499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12 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1 767 417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1 227 516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1 224 872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2 071 791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Fiche č.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270 500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62 101 838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34 275 235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27 463 060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58 322 509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Výše poskytnuté dotace dle obcí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26408" y="1397876"/>
          <a:ext cx="8486363" cy="511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SPL 2007 – 2013 (14)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2200" dirty="0" smtClean="0"/>
              <a:t>Celková přidělená alokace: 40.964.361,- Kč</a:t>
            </a:r>
          </a:p>
          <a:p>
            <a:r>
              <a:rPr lang="cs-CZ" sz="2000" dirty="0" smtClean="0"/>
              <a:t>Místní projektové záměry: 31.571.697,- </a:t>
            </a:r>
            <a:r>
              <a:rPr lang="cs-CZ" sz="2000" dirty="0"/>
              <a:t>Kč </a:t>
            </a:r>
            <a:endParaRPr lang="cs-CZ" sz="2000" dirty="0" smtClean="0"/>
          </a:p>
          <a:p>
            <a:pPr>
              <a:spcBef>
                <a:spcPts val="1200"/>
              </a:spcBef>
            </a:pPr>
            <a:r>
              <a:rPr lang="cs-CZ" sz="2000" dirty="0" smtClean="0"/>
              <a:t>Režijní výdaje MAS: 7.727.817,-Kč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z toho v roce 2014: 681.439,- Kč</a:t>
            </a:r>
          </a:p>
        </p:txBody>
      </p:sp>
    </p:spTree>
    <p:extLst>
      <p:ext uri="{BB962C8B-B14F-4D97-AF65-F5344CB8AC3E}">
        <p14:creationId xmlns="" xmlns:p14="http://schemas.microsoft.com/office/powerpoint/2010/main" val="28657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536</TotalTime>
  <Words>832</Words>
  <Application>Microsoft Office PowerPoint</Application>
  <PresentationFormat>Vlastní</PresentationFormat>
  <Paragraphs>296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Faseta</vt:lpstr>
      <vt:lpstr>Realizace SPL 2014</vt:lpstr>
      <vt:lpstr>Výzva 2014/VYZ-I</vt:lpstr>
      <vt:lpstr>Výzva 2014/VYZ-I – předložené projekty</vt:lpstr>
      <vt:lpstr>Výzva 2014/VYZ-I</vt:lpstr>
      <vt:lpstr>Realizace SPL 2007 – 2013 (14)</vt:lpstr>
      <vt:lpstr>Realizace projektů</vt:lpstr>
      <vt:lpstr>Finanční ukazatele dle Fichí</vt:lpstr>
      <vt:lpstr>Výše poskytnuté dotace dle obcí</vt:lpstr>
      <vt:lpstr>Realizace SPL 2007 – 2013 (14)</vt:lpstr>
      <vt:lpstr>Děkuji za pozornost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Realizace SPL 2013</dc:title>
  <dc:creator>HP450</dc:creator>
  <cp:lastModifiedBy>MAS</cp:lastModifiedBy>
  <cp:revision>74</cp:revision>
  <dcterms:created xsi:type="dcterms:W3CDTF">2014-05-22T06:33:20Z</dcterms:created>
  <dcterms:modified xsi:type="dcterms:W3CDTF">2019-06-25T11:10:35Z</dcterms:modified>
</cp:coreProperties>
</file>